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257" r:id="rId2"/>
    <p:sldId id="258" r:id="rId3"/>
    <p:sldId id="259" r:id="rId4"/>
    <p:sldId id="260" r:id="rId5"/>
    <p:sldId id="303" r:id="rId6"/>
    <p:sldId id="312" r:id="rId7"/>
    <p:sldId id="313" r:id="rId8"/>
    <p:sldId id="314" r:id="rId9"/>
    <p:sldId id="334" r:id="rId10"/>
    <p:sldId id="335" r:id="rId11"/>
    <p:sldId id="336" r:id="rId12"/>
    <p:sldId id="337" r:id="rId13"/>
    <p:sldId id="33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261" r:id="rId30"/>
    <p:sldId id="304" r:id="rId31"/>
    <p:sldId id="341" r:id="rId32"/>
    <p:sldId id="342" r:id="rId33"/>
    <p:sldId id="339" r:id="rId34"/>
    <p:sldId id="340" r:id="rId35"/>
    <p:sldId id="305" r:id="rId36"/>
    <p:sldId id="306" r:id="rId37"/>
    <p:sldId id="307" r:id="rId38"/>
    <p:sldId id="308" r:id="rId39"/>
    <p:sldId id="309" r:id="rId40"/>
    <p:sldId id="310" r:id="rId41"/>
    <p:sldId id="311"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99565E-DACA-473A-8531-B2E6F3185C54}" type="datetimeFigureOut">
              <a:rPr lang="fa-IR" smtClean="0"/>
              <a:t>04/17/1439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EBF211-16C1-4B68-9722-78478B44CADF}" type="slidenum">
              <a:rPr lang="fa-IR" smtClean="0"/>
              <a:t>‹#›</a:t>
            </a:fld>
            <a:endParaRPr lang="fa-IR"/>
          </a:p>
        </p:txBody>
      </p:sp>
    </p:spTree>
    <p:extLst>
      <p:ext uri="{BB962C8B-B14F-4D97-AF65-F5344CB8AC3E}">
        <p14:creationId xmlns:p14="http://schemas.microsoft.com/office/powerpoint/2010/main" val="32805065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2867F9BF-F1B8-4890-B51F-3CB5326E4EBD}" type="slidenum">
              <a:rPr lang="ja-JP" altLang="en-US" smtClean="0"/>
              <a:pPr>
                <a:defRPr/>
              </a:pPr>
              <a:t>6</a:t>
            </a:fld>
            <a:endParaRPr lang="en-US" altLang="ja-JP" smtClean="0"/>
          </a:p>
        </p:txBody>
      </p:sp>
      <p:sp>
        <p:nvSpPr>
          <p:cNvPr id="236547" name="Rectangle 2"/>
          <p:cNvSpPr>
            <a:spLocks noGrp="1" noRot="1" noChangeAspect="1" noChangeArrowheads="1" noTextEdit="1"/>
          </p:cNvSpPr>
          <p:nvPr>
            <p:ph type="sldImg"/>
          </p:nvPr>
        </p:nvSpPr>
        <p:spPr>
          <a:xfrm>
            <a:off x="1146175" y="688975"/>
            <a:ext cx="4568825" cy="3425825"/>
          </a:xfrm>
          <a:ln/>
        </p:spPr>
      </p:sp>
      <p:sp>
        <p:nvSpPr>
          <p:cNvPr id="236548" name="Rectangle 3"/>
          <p:cNvSpPr>
            <a:spLocks noGrp="1" noChangeArrowheads="1"/>
          </p:cNvSpPr>
          <p:nvPr>
            <p:ph type="body" idx="1"/>
          </p:nvPr>
        </p:nvSpPr>
        <p:spPr>
          <a:xfrm>
            <a:off x="687388" y="4344414"/>
            <a:ext cx="5486400" cy="4110591"/>
          </a:xfrm>
          <a:noFill/>
          <a:ln/>
        </p:spPr>
        <p:txBody>
          <a:bodyPr/>
          <a:lstStyle/>
          <a:p>
            <a:pPr eaLnBrk="1" hangingPunct="1"/>
            <a:endParaRPr lang="ja-JP" altLang="en-US" sz="1500" dirty="0" smtClean="0">
              <a:latin typeface="ＭＳ Ｐ明朝"/>
              <a:ea typeface="ＭＳ Ｐ明朝"/>
              <a:cs typeface="ＭＳ Ｐ明朝"/>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77827" name="Slide Number Placeholder 3"/>
          <p:cNvSpPr>
            <a:spLocks noGrp="1"/>
          </p:cNvSpPr>
          <p:nvPr>
            <p:ph type="sldNum" sz="quarter" idx="5"/>
          </p:nvPr>
        </p:nvSpPr>
        <p:spPr/>
        <p:txBody>
          <a:bodyPr/>
          <a:lstStyle/>
          <a:p>
            <a:pPr>
              <a:defRPr/>
            </a:pPr>
            <a:fld id="{98A68CBD-0ECE-4608-9A25-0F4124A026B4}" type="slidenum">
              <a:rPr lang="en-US">
                <a:solidFill>
                  <a:prstClr val="black"/>
                </a:solidFill>
                <a:ea typeface="ＭＳ Ｐゴシック" pitchFamily="34" charset="-128"/>
              </a:rPr>
              <a:pPr>
                <a:defRPr/>
              </a:pPr>
              <a:t>22</a:t>
            </a:fld>
            <a:endParaRPr lang="en-US">
              <a:solidFill>
                <a:prstClr val="black"/>
              </a:solidFill>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81923" name="Slide Number Placeholder 3"/>
          <p:cNvSpPr>
            <a:spLocks noGrp="1"/>
          </p:cNvSpPr>
          <p:nvPr>
            <p:ph type="sldNum" sz="quarter" idx="5"/>
          </p:nvPr>
        </p:nvSpPr>
        <p:spPr/>
        <p:txBody>
          <a:bodyPr/>
          <a:lstStyle/>
          <a:p>
            <a:pPr>
              <a:defRPr/>
            </a:pPr>
            <a:fld id="{21F07521-E721-4894-B85F-2E4F748F0E60}" type="slidenum">
              <a:rPr lang="en-US">
                <a:solidFill>
                  <a:prstClr val="black"/>
                </a:solidFill>
                <a:ea typeface="ＭＳ Ｐゴシック" pitchFamily="34" charset="-128"/>
              </a:rPr>
              <a:pPr>
                <a:defRPr/>
              </a:pPr>
              <a:t>23</a:t>
            </a:fld>
            <a:endParaRPr lang="en-US">
              <a:solidFill>
                <a:prstClr val="black"/>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83971" name="Slide Number Placeholder 3"/>
          <p:cNvSpPr>
            <a:spLocks noGrp="1"/>
          </p:cNvSpPr>
          <p:nvPr>
            <p:ph type="sldNum" sz="quarter" idx="5"/>
          </p:nvPr>
        </p:nvSpPr>
        <p:spPr/>
        <p:txBody>
          <a:bodyPr/>
          <a:lstStyle/>
          <a:p>
            <a:pPr>
              <a:defRPr/>
            </a:pPr>
            <a:fld id="{1CA375BE-FB27-4FFF-8B7D-A43FC82A2E46}" type="slidenum">
              <a:rPr lang="en-US">
                <a:solidFill>
                  <a:prstClr val="black"/>
                </a:solidFill>
                <a:ea typeface="ＭＳ Ｐゴシック" pitchFamily="34" charset="-128"/>
              </a:rPr>
              <a:pPr>
                <a:defRPr/>
              </a:pPr>
              <a:t>24</a:t>
            </a:fld>
            <a:endParaRPr lang="en-US">
              <a:solidFill>
                <a:prstClr val="black"/>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smtClean="0"/>
          </a:p>
        </p:txBody>
      </p:sp>
      <p:sp>
        <p:nvSpPr>
          <p:cNvPr id="1044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200">
                <a:solidFill>
                  <a:schemeClr val="tx1"/>
                </a:solidFill>
                <a:latin typeface="Calibri" pitchFamily="34" charset="0"/>
                <a:ea typeface="新細明體" charset="-120"/>
              </a:defRPr>
            </a:lvl1pPr>
            <a:lvl2pPr marL="742950" indent="-285750" defTabSz="900113">
              <a:defRPr sz="1200">
                <a:solidFill>
                  <a:schemeClr val="tx1"/>
                </a:solidFill>
                <a:latin typeface="Calibri" pitchFamily="34" charset="0"/>
                <a:ea typeface="新細明體" charset="-120"/>
              </a:defRPr>
            </a:lvl2pPr>
            <a:lvl3pPr marL="1143000" indent="-228600" defTabSz="900113">
              <a:defRPr sz="1200">
                <a:solidFill>
                  <a:schemeClr val="tx1"/>
                </a:solidFill>
                <a:latin typeface="Calibri" pitchFamily="34" charset="0"/>
                <a:ea typeface="新細明體" charset="-120"/>
              </a:defRPr>
            </a:lvl3pPr>
            <a:lvl4pPr marL="1600200" indent="-228600" defTabSz="900113">
              <a:defRPr sz="1200">
                <a:solidFill>
                  <a:schemeClr val="tx1"/>
                </a:solidFill>
                <a:latin typeface="Calibri" pitchFamily="34" charset="0"/>
                <a:ea typeface="新細明體" charset="-120"/>
              </a:defRPr>
            </a:lvl4pPr>
            <a:lvl5pPr marL="2057400" indent="-228600" defTabSz="900113">
              <a:defRPr sz="1200">
                <a:solidFill>
                  <a:schemeClr val="tx1"/>
                </a:solidFill>
                <a:latin typeface="Calibri" pitchFamily="34" charset="0"/>
                <a:ea typeface="新細明體" charset="-120"/>
              </a:defRPr>
            </a:lvl5pPr>
            <a:lvl6pPr marL="2514600" indent="-228600" defTabSz="900113"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0113"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0113"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0113" eaLnBrk="0" fontAlgn="base" hangingPunct="0">
              <a:spcBef>
                <a:spcPct val="30000"/>
              </a:spcBef>
              <a:spcAft>
                <a:spcPct val="0"/>
              </a:spcAft>
              <a:defRPr sz="1200">
                <a:solidFill>
                  <a:schemeClr val="tx1"/>
                </a:solidFill>
                <a:latin typeface="Calibri" pitchFamily="34" charset="0"/>
                <a:ea typeface="新細明體" charset="-120"/>
              </a:defRPr>
            </a:lvl9pPr>
          </a:lstStyle>
          <a:p>
            <a:fld id="{327DE262-2B0D-4AAA-B855-4070C1D99393}" type="slidenum">
              <a:rPr lang="zh-TW" altLang="en-US">
                <a:latin typeface="Arial" pitchFamily="34" charset="0"/>
              </a:rPr>
              <a:pPr/>
              <a:t>26</a:t>
            </a:fld>
            <a:endParaRPr lang="en-US" altLang="zh-TW">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Slide Number Placeholder 3"/>
          <p:cNvSpPr>
            <a:spLocks noGrp="1"/>
          </p:cNvSpPr>
          <p:nvPr>
            <p:ph type="sldNum" sz="quarter" idx="5"/>
          </p:nvPr>
        </p:nvSpPr>
        <p:spPr/>
        <p:txBody>
          <a:bodyPr/>
          <a:lstStyle/>
          <a:p>
            <a:pPr>
              <a:defRPr/>
            </a:pPr>
            <a:fld id="{654B4796-89BA-4553-9AFC-56C76D267994}" type="slidenum">
              <a:rPr lang="en-US">
                <a:solidFill>
                  <a:prstClr val="black"/>
                </a:solidFill>
                <a:ea typeface="ＭＳ Ｐゴシック" pitchFamily="34" charset="-128"/>
              </a:rPr>
              <a:pPr>
                <a:defRPr/>
              </a:pPr>
              <a:t>14</a:t>
            </a:fld>
            <a:endParaRPr lang="en-US">
              <a:solidFill>
                <a:prstClr val="black"/>
              </a:solidFill>
              <a:ea typeface="ＭＳ Ｐゴシック" pitchFamily="34" charset="-128"/>
            </a:endParaRPr>
          </a:p>
        </p:txBody>
      </p:sp>
      <p:sp>
        <p:nvSpPr>
          <p:cNvPr id="38915"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it-IT" sz="1200" smtClean="0">
              <a:solidFill>
                <a:prstClr val="black"/>
              </a:solidFill>
              <a:latin typeface="Arial" pitchFamily="34" charset="0"/>
              <a:ea typeface="MS PGothic"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Slide Number Placeholder 3"/>
          <p:cNvSpPr>
            <a:spLocks noGrp="1"/>
          </p:cNvSpPr>
          <p:nvPr>
            <p:ph type="sldNum" sz="quarter" idx="5"/>
          </p:nvPr>
        </p:nvSpPr>
        <p:spPr/>
        <p:txBody>
          <a:bodyPr/>
          <a:lstStyle/>
          <a:p>
            <a:pPr>
              <a:defRPr/>
            </a:pPr>
            <a:fld id="{1E98921E-D70B-4A0B-B8B2-CBA333D0D07F}" type="slidenum">
              <a:rPr lang="en-US">
                <a:solidFill>
                  <a:prstClr val="black"/>
                </a:solidFill>
                <a:ea typeface="ＭＳ Ｐゴシック" pitchFamily="34" charset="-128"/>
              </a:rPr>
              <a:pPr>
                <a:defRPr/>
              </a:pPr>
              <a:t>15</a:t>
            </a:fld>
            <a:endParaRPr lang="en-US">
              <a:solidFill>
                <a:prstClr val="black"/>
              </a:solidFill>
              <a:ea typeface="ＭＳ Ｐゴシック" pitchFamily="34" charset="-128"/>
            </a:endParaRPr>
          </a:p>
        </p:txBody>
      </p:sp>
      <p:sp>
        <p:nvSpPr>
          <p:cNvPr id="40963"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it-IT" sz="1200" smtClean="0">
              <a:solidFill>
                <a:prstClr val="black"/>
              </a:solidFill>
              <a:latin typeface="Arial" pitchFamily="34" charset="0"/>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45059" name="Slide Number Placeholder 3"/>
          <p:cNvSpPr>
            <a:spLocks noGrp="1"/>
          </p:cNvSpPr>
          <p:nvPr>
            <p:ph type="sldNum" sz="quarter" idx="5"/>
          </p:nvPr>
        </p:nvSpPr>
        <p:spPr/>
        <p:txBody>
          <a:bodyPr/>
          <a:lstStyle/>
          <a:p>
            <a:pPr>
              <a:defRPr/>
            </a:pPr>
            <a:fld id="{641463B0-23A0-4CD6-B147-3C48C158AC2C}" type="slidenum">
              <a:rPr lang="en-US">
                <a:solidFill>
                  <a:prstClr val="black"/>
                </a:solidFill>
                <a:ea typeface="ＭＳ Ｐゴシック" pitchFamily="34" charset="-128"/>
              </a:rPr>
              <a:pPr>
                <a:defRPr/>
              </a:pPr>
              <a:t>16</a:t>
            </a:fld>
            <a:endParaRPr lang="en-US">
              <a:solidFill>
                <a:prstClr val="black"/>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51203" name="Slide Number Placeholder 3"/>
          <p:cNvSpPr>
            <a:spLocks noGrp="1"/>
          </p:cNvSpPr>
          <p:nvPr>
            <p:ph type="sldNum" sz="quarter" idx="5"/>
          </p:nvPr>
        </p:nvSpPr>
        <p:spPr/>
        <p:txBody>
          <a:bodyPr/>
          <a:lstStyle/>
          <a:p>
            <a:pPr>
              <a:defRPr/>
            </a:pPr>
            <a:fld id="{C32C3C76-E01E-459B-B5B8-49CD4EE6F3D6}" type="slidenum">
              <a:rPr lang="en-US">
                <a:solidFill>
                  <a:prstClr val="black"/>
                </a:solidFill>
                <a:ea typeface="ＭＳ Ｐゴシック" pitchFamily="34" charset="-128"/>
              </a:rPr>
              <a:pPr>
                <a:defRPr/>
              </a:pPr>
              <a:t>17</a:t>
            </a:fld>
            <a:endParaRPr lang="en-US">
              <a:solidFill>
                <a:prstClr val="black"/>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53251" name="Slide Number Placeholder 3"/>
          <p:cNvSpPr>
            <a:spLocks noGrp="1"/>
          </p:cNvSpPr>
          <p:nvPr>
            <p:ph type="sldNum" sz="quarter" idx="5"/>
          </p:nvPr>
        </p:nvSpPr>
        <p:spPr/>
        <p:txBody>
          <a:bodyPr/>
          <a:lstStyle/>
          <a:p>
            <a:pPr>
              <a:defRPr/>
            </a:pPr>
            <a:fld id="{24A4D1C8-5063-4F97-83D1-38854AD50FA0}" type="slidenum">
              <a:rPr lang="en-US">
                <a:solidFill>
                  <a:prstClr val="black"/>
                </a:solidFill>
                <a:ea typeface="ＭＳ Ｐゴシック" pitchFamily="34" charset="-128"/>
              </a:rPr>
              <a:pPr>
                <a:defRPr/>
              </a:pPr>
              <a:t>18</a:t>
            </a:fld>
            <a:endParaRPr lang="en-US">
              <a:solidFill>
                <a:prstClr val="black"/>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67587" name="Slide Number Placeholder 3"/>
          <p:cNvSpPr>
            <a:spLocks noGrp="1"/>
          </p:cNvSpPr>
          <p:nvPr>
            <p:ph type="sldNum" sz="quarter" idx="5"/>
          </p:nvPr>
        </p:nvSpPr>
        <p:spPr/>
        <p:txBody>
          <a:bodyPr/>
          <a:lstStyle/>
          <a:p>
            <a:pPr>
              <a:defRPr/>
            </a:pPr>
            <a:fld id="{74259532-FFB1-4A9A-A530-E2AAD1E6DEA7}" type="slidenum">
              <a:rPr lang="en-US">
                <a:solidFill>
                  <a:prstClr val="black"/>
                </a:solidFill>
                <a:ea typeface="ＭＳ Ｐゴシック" pitchFamily="34" charset="-128"/>
              </a:rPr>
              <a:pPr>
                <a:defRPr/>
              </a:pPr>
              <a:t>19</a:t>
            </a:fld>
            <a:endParaRPr lang="en-US">
              <a:solidFill>
                <a:prstClr val="black"/>
              </a:solidFill>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69635" name="Slide Number Placeholder 3"/>
          <p:cNvSpPr>
            <a:spLocks noGrp="1"/>
          </p:cNvSpPr>
          <p:nvPr>
            <p:ph type="sldNum" sz="quarter" idx="5"/>
          </p:nvPr>
        </p:nvSpPr>
        <p:spPr/>
        <p:txBody>
          <a:bodyPr/>
          <a:lstStyle/>
          <a:p>
            <a:pPr>
              <a:defRPr/>
            </a:pPr>
            <a:fld id="{45A325A2-FA36-4725-ACED-A1A753908AEC}" type="slidenum">
              <a:rPr lang="en-US">
                <a:solidFill>
                  <a:prstClr val="black"/>
                </a:solidFill>
                <a:ea typeface="ＭＳ Ｐゴシック" pitchFamily="34" charset="-128"/>
              </a:rPr>
              <a:pPr>
                <a:defRPr/>
              </a:pPr>
              <a:t>20</a:t>
            </a:fld>
            <a:endParaRPr lang="en-US">
              <a:solidFill>
                <a:prstClr val="black"/>
              </a:solidFill>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itchFamily="34" charset="0"/>
            </a:endParaRPr>
          </a:p>
        </p:txBody>
      </p:sp>
      <p:sp>
        <p:nvSpPr>
          <p:cNvPr id="71683" name="Slide Number Placeholder 3"/>
          <p:cNvSpPr>
            <a:spLocks noGrp="1"/>
          </p:cNvSpPr>
          <p:nvPr>
            <p:ph type="sldNum" sz="quarter" idx="5"/>
          </p:nvPr>
        </p:nvSpPr>
        <p:spPr/>
        <p:txBody>
          <a:bodyPr/>
          <a:lstStyle/>
          <a:p>
            <a:pPr>
              <a:defRPr/>
            </a:pPr>
            <a:fld id="{01787E7E-C940-4373-BFE0-EA0C923AB8CA}" type="slidenum">
              <a:rPr lang="en-US">
                <a:solidFill>
                  <a:prstClr val="black"/>
                </a:solidFill>
                <a:ea typeface="ＭＳ Ｐゴシック" pitchFamily="34" charset="-128"/>
              </a:rPr>
              <a:pPr>
                <a:defRPr/>
              </a:pPr>
              <a:t>21</a:t>
            </a:fld>
            <a:endParaRPr lang="en-US">
              <a:solidFill>
                <a:prstClr val="black"/>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F73AC-22AE-49DF-918E-A5C30F5BD90D}" type="datetime8">
              <a:rPr lang="fa-IR" smtClean="0"/>
              <a:t>ژانويه 4، 18</a:t>
            </a:fld>
            <a:endParaRPr lang="fa-IR"/>
          </a:p>
        </p:txBody>
      </p:sp>
      <p:sp>
        <p:nvSpPr>
          <p:cNvPr id="5" name="Footer Placeholder 4"/>
          <p:cNvSpPr>
            <a:spLocks noGrp="1"/>
          </p:cNvSpPr>
          <p:nvPr>
            <p:ph type="ftr" sz="quarter" idx="11"/>
          </p:nvPr>
        </p:nvSpPr>
        <p:spPr/>
        <p:txBody>
          <a:bodyPr/>
          <a:lstStyle/>
          <a:p>
            <a:r>
              <a:rPr lang="en-US" smtClean="0"/>
              <a:t>Mohammadi.M</a:t>
            </a:r>
            <a:endParaRPr lang="fa-IR"/>
          </a:p>
        </p:txBody>
      </p:sp>
      <p:sp>
        <p:nvSpPr>
          <p:cNvPr id="6" name="Slide Number Placeholder 5"/>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77D1-FBCE-452E-9852-599325A87CA7}" type="datetime8">
              <a:rPr lang="fa-IR" smtClean="0"/>
              <a:t>ژانويه 4، 18</a:t>
            </a:fld>
            <a:endParaRPr lang="fa-IR"/>
          </a:p>
        </p:txBody>
      </p:sp>
      <p:sp>
        <p:nvSpPr>
          <p:cNvPr id="5" name="Footer Placeholder 4"/>
          <p:cNvSpPr>
            <a:spLocks noGrp="1"/>
          </p:cNvSpPr>
          <p:nvPr>
            <p:ph type="ftr" sz="quarter" idx="11"/>
          </p:nvPr>
        </p:nvSpPr>
        <p:spPr/>
        <p:txBody>
          <a:bodyPr/>
          <a:lstStyle/>
          <a:p>
            <a:r>
              <a:rPr lang="en-US" smtClean="0"/>
              <a:t>Mohammadi.M</a:t>
            </a:r>
            <a:endParaRPr lang="fa-IR"/>
          </a:p>
        </p:txBody>
      </p:sp>
      <p:sp>
        <p:nvSpPr>
          <p:cNvPr id="6" name="Slide Number Placeholder 5"/>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6311D-AE62-4FA2-B747-9352E4171436}" type="datetime8">
              <a:rPr lang="fa-IR" smtClean="0"/>
              <a:t>ژانويه 4، 18</a:t>
            </a:fld>
            <a:endParaRPr lang="fa-IR"/>
          </a:p>
        </p:txBody>
      </p:sp>
      <p:sp>
        <p:nvSpPr>
          <p:cNvPr id="5" name="Footer Placeholder 4"/>
          <p:cNvSpPr>
            <a:spLocks noGrp="1"/>
          </p:cNvSpPr>
          <p:nvPr>
            <p:ph type="ftr" sz="quarter" idx="11"/>
          </p:nvPr>
        </p:nvSpPr>
        <p:spPr/>
        <p:txBody>
          <a:bodyPr/>
          <a:lstStyle/>
          <a:p>
            <a:r>
              <a:rPr lang="en-US" smtClean="0"/>
              <a:t>Mohammadi.M</a:t>
            </a:r>
            <a:endParaRPr lang="fa-IR"/>
          </a:p>
        </p:txBody>
      </p:sp>
      <p:sp>
        <p:nvSpPr>
          <p:cNvPr id="6" name="Slide Number Placeholder 5"/>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D0AC2-88A3-4431-B1A5-D46B2F66AC59}" type="datetime8">
              <a:rPr lang="fa-IR" smtClean="0"/>
              <a:t>ژانويه 4، 18</a:t>
            </a:fld>
            <a:endParaRPr lang="fa-IR"/>
          </a:p>
        </p:txBody>
      </p:sp>
      <p:sp>
        <p:nvSpPr>
          <p:cNvPr id="5" name="Footer Placeholder 4"/>
          <p:cNvSpPr>
            <a:spLocks noGrp="1"/>
          </p:cNvSpPr>
          <p:nvPr>
            <p:ph type="ftr" sz="quarter" idx="11"/>
          </p:nvPr>
        </p:nvSpPr>
        <p:spPr/>
        <p:txBody>
          <a:bodyPr/>
          <a:lstStyle/>
          <a:p>
            <a:r>
              <a:rPr lang="en-US" smtClean="0"/>
              <a:t>Mohammadi.M</a:t>
            </a:r>
            <a:endParaRPr lang="fa-IR"/>
          </a:p>
        </p:txBody>
      </p:sp>
      <p:sp>
        <p:nvSpPr>
          <p:cNvPr id="6" name="Slide Number Placeholder 5"/>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65780-838A-4021-B917-5197399CF22F}" type="datetime8">
              <a:rPr lang="fa-IR" smtClean="0"/>
              <a:t>ژانويه 4، 18</a:t>
            </a:fld>
            <a:endParaRPr lang="fa-IR"/>
          </a:p>
        </p:txBody>
      </p:sp>
      <p:sp>
        <p:nvSpPr>
          <p:cNvPr id="5" name="Footer Placeholder 4"/>
          <p:cNvSpPr>
            <a:spLocks noGrp="1"/>
          </p:cNvSpPr>
          <p:nvPr>
            <p:ph type="ftr" sz="quarter" idx="11"/>
          </p:nvPr>
        </p:nvSpPr>
        <p:spPr/>
        <p:txBody>
          <a:bodyPr/>
          <a:lstStyle/>
          <a:p>
            <a:r>
              <a:rPr lang="en-US" smtClean="0"/>
              <a:t>Mohammadi.M</a:t>
            </a:r>
            <a:endParaRPr lang="fa-IR"/>
          </a:p>
        </p:txBody>
      </p:sp>
      <p:sp>
        <p:nvSpPr>
          <p:cNvPr id="6" name="Slide Number Placeholder 5"/>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1FC8E4-AEC0-478A-953E-AA20A58F2700}" type="datetime8">
              <a:rPr lang="fa-IR" smtClean="0"/>
              <a:t>ژانويه 4، 18</a:t>
            </a:fld>
            <a:endParaRPr lang="fa-IR"/>
          </a:p>
        </p:txBody>
      </p:sp>
      <p:sp>
        <p:nvSpPr>
          <p:cNvPr id="6" name="Footer Placeholder 5"/>
          <p:cNvSpPr>
            <a:spLocks noGrp="1"/>
          </p:cNvSpPr>
          <p:nvPr>
            <p:ph type="ftr" sz="quarter" idx="11"/>
          </p:nvPr>
        </p:nvSpPr>
        <p:spPr/>
        <p:txBody>
          <a:bodyPr/>
          <a:lstStyle/>
          <a:p>
            <a:r>
              <a:rPr lang="en-US" smtClean="0"/>
              <a:t>Mohammadi.M</a:t>
            </a:r>
            <a:endParaRPr lang="fa-IR"/>
          </a:p>
        </p:txBody>
      </p:sp>
      <p:sp>
        <p:nvSpPr>
          <p:cNvPr id="7" name="Slide Number Placeholder 6"/>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F5581-7D6F-4935-97F7-B5A8F8C472D5}" type="datetime8">
              <a:rPr lang="fa-IR" smtClean="0"/>
              <a:t>ژانويه 4، 18</a:t>
            </a:fld>
            <a:endParaRPr lang="fa-IR"/>
          </a:p>
        </p:txBody>
      </p:sp>
      <p:sp>
        <p:nvSpPr>
          <p:cNvPr id="8" name="Footer Placeholder 7"/>
          <p:cNvSpPr>
            <a:spLocks noGrp="1"/>
          </p:cNvSpPr>
          <p:nvPr>
            <p:ph type="ftr" sz="quarter" idx="11"/>
          </p:nvPr>
        </p:nvSpPr>
        <p:spPr/>
        <p:txBody>
          <a:bodyPr/>
          <a:lstStyle/>
          <a:p>
            <a:r>
              <a:rPr lang="en-US" smtClean="0"/>
              <a:t>Mohammadi.M</a:t>
            </a:r>
            <a:endParaRPr lang="fa-IR"/>
          </a:p>
        </p:txBody>
      </p:sp>
      <p:sp>
        <p:nvSpPr>
          <p:cNvPr id="9" name="Slide Number Placeholder 8"/>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54DC7-3C60-4261-81DA-90ED91AD8674}" type="datetime8">
              <a:rPr lang="fa-IR" smtClean="0"/>
              <a:t>ژانويه 4، 18</a:t>
            </a:fld>
            <a:endParaRPr lang="fa-IR"/>
          </a:p>
        </p:txBody>
      </p:sp>
      <p:sp>
        <p:nvSpPr>
          <p:cNvPr id="4" name="Footer Placeholder 3"/>
          <p:cNvSpPr>
            <a:spLocks noGrp="1"/>
          </p:cNvSpPr>
          <p:nvPr>
            <p:ph type="ftr" sz="quarter" idx="11"/>
          </p:nvPr>
        </p:nvSpPr>
        <p:spPr/>
        <p:txBody>
          <a:bodyPr/>
          <a:lstStyle/>
          <a:p>
            <a:r>
              <a:rPr lang="en-US" smtClean="0"/>
              <a:t>Mohammadi.M</a:t>
            </a:r>
            <a:endParaRPr lang="fa-IR"/>
          </a:p>
        </p:txBody>
      </p:sp>
      <p:sp>
        <p:nvSpPr>
          <p:cNvPr id="5" name="Slide Number Placeholder 4"/>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43F2D-05F6-4EDC-83CF-A98BC8675760}" type="datetime8">
              <a:rPr lang="fa-IR" smtClean="0"/>
              <a:t>ژانويه 4، 18</a:t>
            </a:fld>
            <a:endParaRPr lang="fa-IR"/>
          </a:p>
        </p:txBody>
      </p:sp>
      <p:sp>
        <p:nvSpPr>
          <p:cNvPr id="3" name="Footer Placeholder 2"/>
          <p:cNvSpPr>
            <a:spLocks noGrp="1"/>
          </p:cNvSpPr>
          <p:nvPr>
            <p:ph type="ftr" sz="quarter" idx="11"/>
          </p:nvPr>
        </p:nvSpPr>
        <p:spPr/>
        <p:txBody>
          <a:bodyPr/>
          <a:lstStyle/>
          <a:p>
            <a:r>
              <a:rPr lang="en-US" smtClean="0"/>
              <a:t>Mohammadi.M</a:t>
            </a:r>
            <a:endParaRPr lang="fa-IR"/>
          </a:p>
        </p:txBody>
      </p:sp>
      <p:sp>
        <p:nvSpPr>
          <p:cNvPr id="4" name="Slide Number Placeholder 3"/>
          <p:cNvSpPr>
            <a:spLocks noGrp="1"/>
          </p:cNvSpPr>
          <p:nvPr>
            <p:ph type="sldNum" sz="quarter" idx="12"/>
          </p:nvPr>
        </p:nvSpPr>
        <p:spPr/>
        <p:txBody>
          <a:bodyPr/>
          <a:lstStyle/>
          <a:p>
            <a:fld id="{74F5343B-B980-406B-B688-35D8657EE23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0A8DA-0951-4AB5-BE54-1C53C2FC6842}" type="datetime8">
              <a:rPr lang="fa-IR" smtClean="0"/>
              <a:t>ژانويه 4، 18</a:t>
            </a:fld>
            <a:endParaRPr lang="fa-IR"/>
          </a:p>
        </p:txBody>
      </p:sp>
      <p:sp>
        <p:nvSpPr>
          <p:cNvPr id="6" name="Footer Placeholder 5"/>
          <p:cNvSpPr>
            <a:spLocks noGrp="1"/>
          </p:cNvSpPr>
          <p:nvPr>
            <p:ph type="ftr" sz="quarter" idx="11"/>
          </p:nvPr>
        </p:nvSpPr>
        <p:spPr/>
        <p:txBody>
          <a:bodyPr/>
          <a:lstStyle/>
          <a:p>
            <a:r>
              <a:rPr lang="en-US" smtClean="0"/>
              <a:t>Mohammadi.M</a:t>
            </a:r>
            <a:endParaRPr lang="fa-IR"/>
          </a:p>
        </p:txBody>
      </p:sp>
      <p:sp>
        <p:nvSpPr>
          <p:cNvPr id="7" name="Slide Number Placeholder 6"/>
          <p:cNvSpPr>
            <a:spLocks noGrp="1"/>
          </p:cNvSpPr>
          <p:nvPr>
            <p:ph type="sldNum" sz="quarter" idx="12"/>
          </p:nvPr>
        </p:nvSpPr>
        <p:spPr/>
        <p:txBody>
          <a:bodyPr/>
          <a:lstStyle/>
          <a:p>
            <a:fld id="{74F5343B-B980-406B-B688-35D8657EE239}" type="slidenum">
              <a:rPr lang="fa-IR" smtClean="0"/>
              <a:t>‹#›</a:t>
            </a:fld>
            <a:endParaRPr lang="fa-I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90F9682-ADBB-46B1-8767-5E319574BEFC}" type="datetime8">
              <a:rPr lang="fa-IR" smtClean="0"/>
              <a:t>ژانويه 4، 18</a:t>
            </a:fld>
            <a:endParaRPr lang="fa-IR"/>
          </a:p>
        </p:txBody>
      </p:sp>
      <p:sp>
        <p:nvSpPr>
          <p:cNvPr id="9" name="Slide Number Placeholder 8"/>
          <p:cNvSpPr>
            <a:spLocks noGrp="1"/>
          </p:cNvSpPr>
          <p:nvPr>
            <p:ph type="sldNum" sz="quarter" idx="11"/>
          </p:nvPr>
        </p:nvSpPr>
        <p:spPr/>
        <p:txBody>
          <a:bodyPr/>
          <a:lstStyle/>
          <a:p>
            <a:fld id="{74F5343B-B980-406B-B688-35D8657EE239}" type="slidenum">
              <a:rPr lang="fa-IR" smtClean="0"/>
              <a:t>‹#›</a:t>
            </a:fld>
            <a:endParaRPr lang="fa-IR"/>
          </a:p>
        </p:txBody>
      </p:sp>
      <p:sp>
        <p:nvSpPr>
          <p:cNvPr id="10" name="Footer Placeholder 9"/>
          <p:cNvSpPr>
            <a:spLocks noGrp="1"/>
          </p:cNvSpPr>
          <p:nvPr>
            <p:ph type="ftr" sz="quarter" idx="12"/>
          </p:nvPr>
        </p:nvSpPr>
        <p:spPr/>
        <p:txBody>
          <a:bodyPr/>
          <a:lstStyle/>
          <a:p>
            <a:r>
              <a:rPr lang="en-US" smtClean="0"/>
              <a:t>Mohammadi.M</a:t>
            </a: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4F5343B-B980-406B-B688-35D8657EE239}" type="slidenum">
              <a:rPr lang="fa-IR" smtClean="0"/>
              <a:t>‹#›</a:t>
            </a:fld>
            <a:endParaRPr lang="fa-I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Mohammadi.M</a:t>
            </a:r>
            <a:endParaRPr lang="fa-I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6149FA8-7517-49BB-951D-3366C6BFC4BE}" type="datetime8">
              <a:rPr lang="fa-IR" smtClean="0"/>
              <a:t>ژانويه 4، 18</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dmin-apps.webofknowledge.com/JCR/help/h_jrnlinfo.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admin-apps.webofknowledge.com/JCR/help/h_jrnlinfo.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uva.libguides.com/bibliometrics/citation_databas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Citation analysis:</a:t>
            </a:r>
            <a:br>
              <a:rPr lang="en-US" dirty="0" smtClean="0"/>
            </a:br>
            <a:r>
              <a:rPr lang="en-US" dirty="0" smtClean="0"/>
              <a:t>Web of science, </a:t>
            </a:r>
            <a:r>
              <a:rPr lang="en-US" dirty="0" err="1" smtClean="0"/>
              <a:t>scopus</a:t>
            </a:r>
            <a:endParaRPr lang="fa-IR" dirty="0"/>
          </a:p>
        </p:txBody>
      </p:sp>
      <p:sp>
        <p:nvSpPr>
          <p:cNvPr id="3" name="Subtitle 2"/>
          <p:cNvSpPr>
            <a:spLocks noGrp="1"/>
          </p:cNvSpPr>
          <p:nvPr>
            <p:ph type="subTitle" idx="1"/>
          </p:nvPr>
        </p:nvSpPr>
        <p:spPr>
          <a:xfrm>
            <a:off x="683568" y="4869160"/>
            <a:ext cx="6461760" cy="1066800"/>
          </a:xfrm>
        </p:spPr>
        <p:txBody>
          <a:bodyPr>
            <a:normAutofit fontScale="77500" lnSpcReduction="20000"/>
          </a:bodyPr>
          <a:lstStyle/>
          <a:p>
            <a:endParaRPr lang="fa-IR" dirty="0" smtClean="0">
              <a:solidFill>
                <a:schemeClr val="tx1"/>
              </a:solidFill>
            </a:endParaRPr>
          </a:p>
          <a:p>
            <a:r>
              <a:rPr lang="en-US" dirty="0" smtClean="0">
                <a:solidFill>
                  <a:schemeClr val="tx1"/>
                </a:solidFill>
              </a:rPr>
              <a:t>Masoud Mohammadi</a:t>
            </a:r>
            <a:endParaRPr lang="fa-IR" dirty="0" smtClean="0">
              <a:solidFill>
                <a:schemeClr val="tx1"/>
              </a:solidFill>
            </a:endParaRPr>
          </a:p>
          <a:p>
            <a:r>
              <a:rPr lang="en-US" dirty="0" smtClean="0">
                <a:solidFill>
                  <a:schemeClr val="tx1"/>
                </a:solidFill>
              </a:rPr>
              <a:t>Medical </a:t>
            </a:r>
            <a:r>
              <a:rPr lang="en-US" dirty="0" err="1" smtClean="0">
                <a:solidFill>
                  <a:schemeClr val="tx1"/>
                </a:solidFill>
              </a:rPr>
              <a:t>Informationist</a:t>
            </a:r>
            <a:r>
              <a:rPr lang="en-US" dirty="0" smtClean="0">
                <a:solidFill>
                  <a:schemeClr val="tx1"/>
                </a:solidFill>
              </a:rPr>
              <a:t> </a:t>
            </a:r>
            <a:endParaRPr lang="en-US" dirty="0" smtClean="0">
              <a:solidFill>
                <a:schemeClr val="tx1"/>
              </a:solidFill>
            </a:endParaRPr>
          </a:p>
          <a:p>
            <a:r>
              <a:rPr lang="en-US" dirty="0" smtClean="0">
                <a:solidFill>
                  <a:schemeClr val="tx1"/>
                </a:solidFill>
              </a:rPr>
              <a:t>Golestan  </a:t>
            </a:r>
            <a:r>
              <a:rPr lang="en-US" dirty="0" smtClean="0">
                <a:solidFill>
                  <a:schemeClr val="tx1"/>
                </a:solidFill>
              </a:rPr>
              <a:t>University of Medical </a:t>
            </a:r>
            <a:r>
              <a:rPr lang="en-US" dirty="0" smtClean="0">
                <a:solidFill>
                  <a:schemeClr val="tx1"/>
                </a:solidFill>
              </a:rPr>
              <a:t>Sciences</a:t>
            </a:r>
            <a:endParaRPr lang="fa-IR" dirty="0" smtClean="0">
              <a:solidFill>
                <a:schemeClr val="tx1"/>
              </a:solidFill>
            </a:endParaRPr>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624015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95288" y="549275"/>
            <a:ext cx="8280400" cy="914400"/>
          </a:xfrm>
        </p:spPr>
        <p:txBody>
          <a:bodyPr/>
          <a:lstStyle/>
          <a:p>
            <a:r>
              <a:rPr lang="en-US" altLang="zh-TW" sz="2400" smtClean="0"/>
              <a:t>Below is only a simplified explanation of the metrics. For definitions and details, click the </a:t>
            </a:r>
            <a:r>
              <a:rPr lang="en-US" altLang="zh-TW" sz="2400" smtClean="0">
                <a:hlinkClick r:id="rId2"/>
              </a:rPr>
              <a:t>help</a:t>
            </a:r>
            <a:r>
              <a:rPr lang="en-US" altLang="zh-TW" sz="2400" smtClean="0"/>
              <a:t> in the JCR journal report pages</a:t>
            </a:r>
          </a:p>
        </p:txBody>
      </p:sp>
      <p:graphicFrame>
        <p:nvGraphicFramePr>
          <p:cNvPr id="4" name="Content Placeholder 3"/>
          <p:cNvGraphicFramePr>
            <a:graphicFrameLocks noGrp="1"/>
          </p:cNvGraphicFramePr>
          <p:nvPr>
            <p:ph idx="1"/>
          </p:nvPr>
        </p:nvGraphicFramePr>
        <p:xfrm>
          <a:off x="395288" y="1844675"/>
          <a:ext cx="8353425" cy="4692651"/>
        </p:xfrm>
        <a:graphic>
          <a:graphicData uri="http://schemas.openxmlformats.org/drawingml/2006/table">
            <a:tbl>
              <a:tblPr firstRow="1" bandRow="1">
                <a:tableStyleId>{C4B1156A-380E-4F78-BDF5-A606A8083BF9}</a:tableStyleId>
              </a:tblPr>
              <a:tblGrid>
                <a:gridCol w="1832089"/>
                <a:gridCol w="6521336"/>
              </a:tblGrid>
              <a:tr h="648065">
                <a:tc>
                  <a:txBody>
                    <a:bodyPr/>
                    <a:lstStyle/>
                    <a:p>
                      <a:pPr algn="ctr" fontAlgn="t"/>
                      <a:r>
                        <a:rPr lang="en-US" sz="1800" b="0" i="0" u="none" strike="noStrike" dirty="0">
                          <a:solidFill>
                            <a:srgbClr val="000000"/>
                          </a:solidFill>
                          <a:latin typeface="Calibri"/>
                        </a:rPr>
                        <a:t>Total Cites</a:t>
                      </a:r>
                    </a:p>
                  </a:txBody>
                  <a:tcPr marL="9525" marR="9525" marT="9525" marB="0"/>
                </a:tc>
                <a:tc>
                  <a:txBody>
                    <a:bodyPr/>
                    <a:lstStyle/>
                    <a:p>
                      <a:pPr algn="l" fontAlgn="t"/>
                      <a:r>
                        <a:rPr lang="en-US" sz="2000" b="0" i="1" u="none" strike="noStrike" dirty="0" smtClean="0">
                          <a:solidFill>
                            <a:srgbClr val="000000"/>
                          </a:solidFill>
                          <a:latin typeface="Calibri"/>
                        </a:rPr>
                        <a:t>Total number of</a:t>
                      </a:r>
                      <a:r>
                        <a:rPr lang="en-US" sz="2000" b="0" i="1" u="none" strike="noStrike" baseline="0" dirty="0" smtClean="0">
                          <a:solidFill>
                            <a:srgbClr val="000000"/>
                          </a:solidFill>
                          <a:latin typeface="Calibri"/>
                        </a:rPr>
                        <a:t> citations for this journal in the JCR year</a:t>
                      </a:r>
                      <a:endParaRPr lang="en-US" sz="2000" b="0" i="1" u="none" strike="noStrike" dirty="0">
                        <a:solidFill>
                          <a:srgbClr val="000000"/>
                        </a:solidFill>
                        <a:latin typeface="Calibri"/>
                      </a:endParaRPr>
                    </a:p>
                  </a:txBody>
                  <a:tcPr marL="9525" marR="9525" marT="9525" marB="0"/>
                </a:tc>
              </a:tr>
              <a:tr h="901317">
                <a:tc>
                  <a:txBody>
                    <a:bodyPr/>
                    <a:lstStyle/>
                    <a:p>
                      <a:pPr algn="ctr" fontAlgn="t"/>
                      <a:r>
                        <a:rPr lang="en-US" sz="1800" b="0" i="0" u="none" strike="noStrike" dirty="0">
                          <a:solidFill>
                            <a:srgbClr val="000000"/>
                          </a:solidFill>
                          <a:latin typeface="Calibri"/>
                        </a:rPr>
                        <a:t>Impact Factor </a:t>
                      </a:r>
                    </a:p>
                  </a:txBody>
                  <a:tcPr marL="9525" marR="9525" marT="9525" marB="0"/>
                </a:tc>
                <a:tc>
                  <a:txBody>
                    <a:bodyPr/>
                    <a:lstStyle/>
                    <a:p>
                      <a:pPr algn="l" fontAlgn="t"/>
                      <a:r>
                        <a:rPr lang="en-US" sz="2000" b="0" i="1" u="none" strike="noStrike" dirty="0" smtClean="0">
                          <a:solidFill>
                            <a:srgbClr val="000000"/>
                          </a:solidFill>
                          <a:latin typeface="Calibri"/>
                        </a:rPr>
                        <a:t>On average, how many times an article in this journal is being cited – based on articles published in the </a:t>
                      </a:r>
                      <a:r>
                        <a:rPr lang="en-US" sz="2000" b="0" i="1" u="sng" strike="noStrike" dirty="0" smtClean="0">
                          <a:solidFill>
                            <a:srgbClr val="000000"/>
                          </a:solidFill>
                          <a:latin typeface="Calibri"/>
                        </a:rPr>
                        <a:t>two</a:t>
                      </a:r>
                      <a:r>
                        <a:rPr lang="en-US" sz="2000" b="0" i="1" u="none" strike="noStrike" dirty="0" smtClean="0">
                          <a:solidFill>
                            <a:srgbClr val="000000"/>
                          </a:solidFill>
                          <a:latin typeface="Calibri"/>
                        </a:rPr>
                        <a:t> previous years</a:t>
                      </a:r>
                      <a:endParaRPr lang="en-US" sz="2000" b="0" i="1" u="none" strike="noStrike" dirty="0">
                        <a:solidFill>
                          <a:srgbClr val="000000"/>
                        </a:solidFill>
                        <a:latin typeface="Calibri"/>
                      </a:endParaRPr>
                    </a:p>
                  </a:txBody>
                  <a:tcPr marL="9525" marR="9525" marT="9525" marB="0"/>
                </a:tc>
              </a:tr>
              <a:tr h="898865">
                <a:tc>
                  <a:txBody>
                    <a:bodyPr/>
                    <a:lstStyle/>
                    <a:p>
                      <a:pPr algn="ctr" fontAlgn="t"/>
                      <a:r>
                        <a:rPr lang="en-US" sz="1800" b="0" i="0" u="none" strike="noStrike" dirty="0">
                          <a:solidFill>
                            <a:srgbClr val="000000"/>
                          </a:solidFill>
                          <a:latin typeface="Calibri"/>
                        </a:rPr>
                        <a:t>5-Year Impact Factor</a:t>
                      </a:r>
                    </a:p>
                  </a:txBody>
                  <a:tcPr marL="9525" marR="9525" marT="9525" marB="0"/>
                </a:tc>
                <a:tc>
                  <a:txBody>
                    <a:bodyPr/>
                    <a:lstStyle/>
                    <a:p>
                      <a:pPr algn="l" fontAlgn="t"/>
                      <a:r>
                        <a:rPr lang="en-US" altLang="zh-TW" sz="2000" b="0" i="1" u="none" strike="noStrike" dirty="0" smtClean="0">
                          <a:solidFill>
                            <a:srgbClr val="000000"/>
                          </a:solidFill>
                          <a:latin typeface="Calibri"/>
                        </a:rPr>
                        <a:t>On average, how many times an article in this journal is being cited – based on articles published in the </a:t>
                      </a:r>
                      <a:r>
                        <a:rPr lang="en-US" altLang="zh-TW" sz="2000" b="0" i="1" u="sng" strike="noStrike" dirty="0" smtClean="0">
                          <a:solidFill>
                            <a:srgbClr val="000000"/>
                          </a:solidFill>
                          <a:latin typeface="Calibri"/>
                        </a:rPr>
                        <a:t>five</a:t>
                      </a:r>
                      <a:r>
                        <a:rPr lang="en-US" altLang="zh-TW" sz="2000" b="0" i="1" u="none" strike="noStrike" dirty="0" smtClean="0">
                          <a:solidFill>
                            <a:srgbClr val="000000"/>
                          </a:solidFill>
                          <a:latin typeface="Calibri"/>
                        </a:rPr>
                        <a:t> previous</a:t>
                      </a:r>
                      <a:r>
                        <a:rPr lang="en-US" altLang="zh-TW" sz="2000" b="0" i="1" u="none" strike="noStrike" baseline="0" dirty="0" smtClean="0">
                          <a:solidFill>
                            <a:srgbClr val="000000"/>
                          </a:solidFill>
                          <a:latin typeface="Calibri"/>
                        </a:rPr>
                        <a:t> </a:t>
                      </a:r>
                      <a:r>
                        <a:rPr lang="en-US" altLang="zh-TW" sz="2000" b="0" i="1" u="none" strike="noStrike" dirty="0" smtClean="0">
                          <a:solidFill>
                            <a:srgbClr val="000000"/>
                          </a:solidFill>
                          <a:latin typeface="Calibri"/>
                        </a:rPr>
                        <a:t>years</a:t>
                      </a:r>
                      <a:endParaRPr lang="en-US" altLang="zh-TW" sz="2000" b="0" i="1" u="none" strike="noStrike" dirty="0">
                        <a:solidFill>
                          <a:srgbClr val="000000"/>
                        </a:solidFill>
                        <a:latin typeface="Calibri"/>
                      </a:endParaRPr>
                    </a:p>
                  </a:txBody>
                  <a:tcPr marL="9525" marR="9525" marT="9525" marB="0"/>
                </a:tc>
              </a:tr>
              <a:tr h="1080109">
                <a:tc>
                  <a:txBody>
                    <a:bodyPr/>
                    <a:lstStyle/>
                    <a:p>
                      <a:pPr algn="ctr" fontAlgn="t"/>
                      <a:r>
                        <a:rPr lang="en-US" sz="1800" b="0" i="0" u="none" strike="noStrike" dirty="0">
                          <a:solidFill>
                            <a:srgbClr val="000000"/>
                          </a:solidFill>
                          <a:latin typeface="Calibri"/>
                        </a:rPr>
                        <a:t>Immediacy Index</a:t>
                      </a:r>
                    </a:p>
                  </a:txBody>
                  <a:tcPr marL="9525" marR="9525" marT="9525" marB="0"/>
                </a:tc>
                <a:tc>
                  <a:txBody>
                    <a:bodyPr/>
                    <a:lstStyle/>
                    <a:p>
                      <a:pPr algn="l" fontAlgn="t"/>
                      <a:r>
                        <a:rPr lang="en-US" sz="2000" b="0" i="1" u="none" strike="noStrike" dirty="0" smtClean="0">
                          <a:solidFill>
                            <a:srgbClr val="000000"/>
                          </a:solidFill>
                          <a:latin typeface="Calibri"/>
                        </a:rPr>
                        <a:t>On average, how many times an article in this journal is being cited in the same year</a:t>
                      </a:r>
                      <a:r>
                        <a:rPr lang="en-US" sz="2000" b="0" i="1" u="none" strike="noStrike" baseline="0" dirty="0" smtClean="0">
                          <a:solidFill>
                            <a:srgbClr val="000000"/>
                          </a:solidFill>
                          <a:latin typeface="Calibri"/>
                        </a:rPr>
                        <a:t> – based on last year's data (reflects more about the nature of the subject than journal quality)</a:t>
                      </a:r>
                      <a:endParaRPr lang="en-US" sz="2000" b="0" i="1" u="none" strike="noStrike" dirty="0">
                        <a:solidFill>
                          <a:srgbClr val="000000"/>
                        </a:solidFill>
                        <a:latin typeface="Calibri"/>
                      </a:endParaRPr>
                    </a:p>
                  </a:txBody>
                  <a:tcPr marL="9525" marR="9525" marT="9525" marB="0"/>
                </a:tc>
              </a:tr>
              <a:tr h="1164295">
                <a:tc>
                  <a:txBody>
                    <a:bodyPr/>
                    <a:lstStyle/>
                    <a:p>
                      <a:pPr algn="ctr" fontAlgn="t"/>
                      <a:r>
                        <a:rPr lang="en-US" sz="1800" b="0" i="0" u="none" strike="noStrike" dirty="0">
                          <a:solidFill>
                            <a:srgbClr val="000000"/>
                          </a:solidFill>
                          <a:latin typeface="Calibri"/>
                        </a:rPr>
                        <a:t>Cited Half-Life</a:t>
                      </a:r>
                    </a:p>
                  </a:txBody>
                  <a:tcPr marL="9525" marR="9525" marT="9525" marB="0"/>
                </a:tc>
                <a:tc>
                  <a:txBody>
                    <a:bodyPr/>
                    <a:lstStyle/>
                    <a:p>
                      <a:pPr algn="l" fontAlgn="t"/>
                      <a:r>
                        <a:rPr lang="en-US" sz="2000" b="0" i="1" u="none" strike="noStrike" dirty="0" smtClean="0">
                          <a:solidFill>
                            <a:srgbClr val="000000"/>
                          </a:solidFill>
                          <a:latin typeface="Calibri"/>
                        </a:rPr>
                        <a:t>Indicates how far back the older</a:t>
                      </a:r>
                      <a:r>
                        <a:rPr lang="en-US" sz="2000" b="0" i="1" u="none" strike="noStrike" baseline="0" dirty="0" smtClean="0">
                          <a:solidFill>
                            <a:srgbClr val="000000"/>
                          </a:solidFill>
                          <a:latin typeface="Calibri"/>
                        </a:rPr>
                        <a:t> articles in this journal are still being cited (reflects more about the nature of the subject than journal quality)</a:t>
                      </a:r>
                      <a:endParaRPr lang="en-US" sz="2000" b="0" i="1" u="none" strike="noStrike" dirty="0">
                        <a:solidFill>
                          <a:srgbClr val="000000"/>
                        </a:solidFill>
                        <a:latin typeface="Calibri"/>
                      </a:endParaRPr>
                    </a:p>
                  </a:txBody>
                  <a:tcPr marL="9525" marR="9525" marT="9525" marB="0"/>
                </a:tc>
              </a:tr>
            </a:tbl>
          </a:graphicData>
        </a:graphic>
      </p:graphicFrame>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66408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3700" y="1916113"/>
          <a:ext cx="8329613" cy="4033838"/>
        </p:xfrm>
        <a:graphic>
          <a:graphicData uri="http://schemas.openxmlformats.org/drawingml/2006/table">
            <a:tbl>
              <a:tblPr/>
              <a:tblGrid>
                <a:gridCol w="1827213"/>
                <a:gridCol w="6502400"/>
              </a:tblGrid>
              <a:tr h="10795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Citing Half-Life</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E8E9E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1"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Indicates how recent or how old the bibliography referred by articles in this journal are (reflects more about the nature of the subject than journal quality)</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E8E9E9"/>
                    </a:solidFill>
                  </a:tcPr>
                </a:tc>
              </a:tr>
              <a:tr h="12573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0" u="none" strike="noStrike" cap="none" normalizeH="0" baseline="0" dirty="0" err="1" smtClean="0">
                          <a:ln>
                            <a:noFill/>
                          </a:ln>
                          <a:solidFill>
                            <a:srgbClr val="000000"/>
                          </a:solidFill>
                          <a:effectLst/>
                          <a:latin typeface="Calibri" pitchFamily="34" charset="0"/>
                          <a:ea typeface="新細明體" pitchFamily="18" charset="-120"/>
                          <a:cs typeface="Times New Roman" pitchFamily="18" charset="0"/>
                        </a:rPr>
                        <a:t>Eigenfactor</a:t>
                      </a:r>
                      <a:r>
                        <a:rPr kumimoji="0" lang="en-US" altLang="zh-TW" sz="18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 Score</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CDD1D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1"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The </a:t>
                      </a:r>
                      <a:r>
                        <a:rPr kumimoji="0" lang="en-US" altLang="zh-TW" sz="1800" b="0" i="1" u="none" strike="noStrike" cap="none" normalizeH="0" baseline="0" dirty="0" err="1" smtClean="0">
                          <a:ln>
                            <a:noFill/>
                          </a:ln>
                          <a:solidFill>
                            <a:srgbClr val="000000"/>
                          </a:solidFill>
                          <a:effectLst/>
                          <a:latin typeface="Calibri" pitchFamily="34" charset="0"/>
                          <a:ea typeface="新細明體" pitchFamily="18" charset="-120"/>
                          <a:cs typeface="Times New Roman" pitchFamily="18" charset="0"/>
                        </a:rPr>
                        <a:t>Eigenfactor</a:t>
                      </a:r>
                      <a:r>
                        <a:rPr kumimoji="0" lang="en-US" altLang="zh-TW" sz="1800" b="0" i="1"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 Score is some kinds of enhanced 5-year impact factor –  by giving higher score for getting cited in more influential journals and eliminates self-citation</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CDD1D1"/>
                    </a:solidFill>
                  </a:tcPr>
                </a:tc>
              </a:tr>
              <a:tr h="16970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Article Influence Score </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E8E9E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zh-TW" sz="1800" b="0" i="1"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The Article Influence Score is derived from the </a:t>
                      </a:r>
                      <a:r>
                        <a:rPr kumimoji="0" lang="en-US" altLang="zh-TW" sz="1800" b="0" i="1" u="none" strike="noStrike" cap="none" normalizeH="0" baseline="0" dirty="0" err="1" smtClean="0">
                          <a:ln>
                            <a:noFill/>
                          </a:ln>
                          <a:solidFill>
                            <a:srgbClr val="000000"/>
                          </a:solidFill>
                          <a:effectLst/>
                          <a:latin typeface="Calibri" pitchFamily="34" charset="0"/>
                          <a:ea typeface="新細明體" pitchFamily="18" charset="-120"/>
                          <a:cs typeface="Times New Roman" pitchFamily="18" charset="0"/>
                        </a:rPr>
                        <a:t>Eigenfactor</a:t>
                      </a:r>
                      <a:r>
                        <a:rPr kumimoji="0" lang="en-US" altLang="zh-TW" sz="1800" b="0" i="1"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 Score based on matching the share of the journal's influence against the share of the journal's share of articles. The neutral influence score is 1.00 – thus a journal with article influence score greater than 1.00 indicates that each article in the journal has above-average influence and vice versa</a:t>
                      </a:r>
                    </a:p>
                  </a:txBody>
                  <a:tcPr marL="9525" marR="9525" marT="9525" marB="0" horzOverflow="overflow">
                    <a:lnL w="12700" cap="flat" cmpd="sng" algn="ctr">
                      <a:solidFill>
                        <a:srgbClr val="2A5656"/>
                      </a:solidFill>
                      <a:prstDash val="solid"/>
                      <a:round/>
                      <a:headEnd type="none" w="med" len="med"/>
                      <a:tailEnd type="none" w="med" len="med"/>
                    </a:lnL>
                    <a:lnR w="12700" cap="flat" cmpd="sng" algn="ctr">
                      <a:solidFill>
                        <a:srgbClr val="2A5656"/>
                      </a:solidFill>
                      <a:prstDash val="solid"/>
                      <a:round/>
                      <a:headEnd type="none" w="med" len="med"/>
                      <a:tailEnd type="none" w="med" len="med"/>
                    </a:lnR>
                    <a:lnT w="12700" cap="flat" cmpd="sng" algn="ctr">
                      <a:solidFill>
                        <a:srgbClr val="2A5656"/>
                      </a:solidFill>
                      <a:prstDash val="solid"/>
                      <a:round/>
                      <a:headEnd type="none" w="med" len="med"/>
                      <a:tailEnd type="none" w="med" len="med"/>
                    </a:lnT>
                    <a:lnB w="12700" cap="flat" cmpd="sng" algn="ctr">
                      <a:solidFill>
                        <a:srgbClr val="2A5656"/>
                      </a:solidFill>
                      <a:prstDash val="solid"/>
                      <a:round/>
                      <a:headEnd type="none" w="med" len="med"/>
                      <a:tailEnd type="none" w="med" len="med"/>
                    </a:lnB>
                    <a:lnTlToBr>
                      <a:noFill/>
                    </a:lnTlToBr>
                    <a:lnBlToTr>
                      <a:noFill/>
                    </a:lnBlToTr>
                    <a:solidFill>
                      <a:srgbClr val="E8E9E9"/>
                    </a:solidFill>
                  </a:tcPr>
                </a:tc>
              </a:tr>
            </a:tbl>
          </a:graphicData>
        </a:graphic>
      </p:graphicFrame>
      <p:sp>
        <p:nvSpPr>
          <p:cNvPr id="7" name="Title 1"/>
          <p:cNvSpPr txBox="1">
            <a:spLocks/>
          </p:cNvSpPr>
          <p:nvPr/>
        </p:nvSpPr>
        <p:spPr bwMode="auto">
          <a:xfrm>
            <a:off x="395288" y="549275"/>
            <a:ext cx="8280400" cy="914400"/>
          </a:xfrm>
          <a:prstGeom prst="rect">
            <a:avLst/>
          </a:prstGeom>
          <a:noFill/>
          <a:ln w="9525">
            <a:noFill/>
            <a:miter lim="800000"/>
            <a:headEnd/>
            <a:tailEnd/>
          </a:ln>
        </p:spPr>
        <p:txBody>
          <a:bodyPr anchor="ctr"/>
          <a:lstStyle/>
          <a:p>
            <a:pPr algn="ctr">
              <a:defRPr/>
            </a:pPr>
            <a:r>
              <a:rPr lang="en-US" altLang="zh-TW" sz="2400" kern="0" dirty="0">
                <a:latin typeface="+mj-lt"/>
                <a:cs typeface="+mj-cs"/>
              </a:rPr>
              <a:t>Below is only a simplified explanation of the metrics. For definitions and details, click the </a:t>
            </a:r>
            <a:r>
              <a:rPr lang="en-US" altLang="zh-TW" sz="2400" kern="0" dirty="0">
                <a:latin typeface="+mj-lt"/>
                <a:cs typeface="+mj-cs"/>
                <a:hlinkClick r:id="rId2"/>
              </a:rPr>
              <a:t>help</a:t>
            </a:r>
            <a:r>
              <a:rPr lang="en-US" altLang="zh-TW" sz="2400" kern="0" dirty="0">
                <a:latin typeface="+mj-lt"/>
                <a:cs typeface="+mj-cs"/>
              </a:rPr>
              <a:t> in the JCR journal report pages</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25193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7620000" cy="1143000"/>
          </a:xfrm>
        </p:spPr>
        <p:txBody>
          <a:bodyPr/>
          <a:lstStyle/>
          <a:p>
            <a:r>
              <a:rPr lang="en-US" dirty="0" smtClean="0"/>
              <a:t>Quartile Comparison (Q)</a:t>
            </a:r>
            <a:br>
              <a:rPr lang="en-US" dirty="0" smtClean="0"/>
            </a:br>
            <a:r>
              <a:rPr lang="en-US" dirty="0" smtClean="0"/>
              <a:t/>
            </a:r>
            <a:br>
              <a:rPr lang="en-US" dirty="0" smtClean="0"/>
            </a:br>
            <a:endParaRPr lang="fa-IR" dirty="0"/>
          </a:p>
        </p:txBody>
      </p:sp>
      <p:sp>
        <p:nvSpPr>
          <p:cNvPr id="3" name="Text Placeholder 2"/>
          <p:cNvSpPr>
            <a:spLocks noGrp="1"/>
          </p:cNvSpPr>
          <p:nvPr>
            <p:ph idx="1"/>
          </p:nvPr>
        </p:nvSpPr>
        <p:spPr/>
        <p:txBody>
          <a:bodyPr>
            <a:normAutofit/>
          </a:bodyPr>
          <a:lstStyle/>
          <a:p>
            <a:pPr algn="just" rtl="0"/>
            <a:r>
              <a:rPr lang="en-US" sz="2800" dirty="0" smtClean="0"/>
              <a:t>Quartile Comparisons enable users to compare various quartile ranks from metrics for chosen journals within a given subject category. Users can see how each journal ranks within a given quartile, compared with other journals of their choosing, so long as each is categorized within the same subject. The ability to select multiple quartile metrics simultaneously allows for a comprehensive view of how each journal ranks within metrics for a given year. </a:t>
            </a:r>
            <a:endParaRPr lang="fa-IR" sz="2800"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193208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The following example surveys three journals categorized within Food Science &amp; Technology and quartile rankings for each of the available metrics. </a:t>
            </a:r>
            <a:endParaRPr lang="fa-IR" sz="2000" dirty="0"/>
          </a:p>
        </p:txBody>
      </p:sp>
      <p:sp>
        <p:nvSpPr>
          <p:cNvPr id="3" name="Text Placeholder 2"/>
          <p:cNvSpPr>
            <a:spLocks noGrp="1"/>
          </p:cNvSpPr>
          <p:nvPr>
            <p:ph idx="1"/>
          </p:nvPr>
        </p:nvSpPr>
        <p:spPr/>
        <p:txBody>
          <a:bodyPr/>
          <a:lstStyle/>
          <a:p>
            <a:endParaRPr lang="fa-IR" dirty="0"/>
          </a:p>
        </p:txBody>
      </p:sp>
      <p:graphicFrame>
        <p:nvGraphicFramePr>
          <p:cNvPr id="6" name="Table 5"/>
          <p:cNvGraphicFramePr>
            <a:graphicFrameLocks noGrp="1"/>
          </p:cNvGraphicFramePr>
          <p:nvPr/>
        </p:nvGraphicFramePr>
        <p:xfrm>
          <a:off x="653144" y="1600200"/>
          <a:ext cx="7837711" cy="4267200"/>
        </p:xfrm>
        <a:graphic>
          <a:graphicData uri="http://schemas.openxmlformats.org/drawingml/2006/table">
            <a:tbl>
              <a:tblPr/>
              <a:tblGrid>
                <a:gridCol w="1119673"/>
                <a:gridCol w="1119673"/>
                <a:gridCol w="1119673"/>
                <a:gridCol w="1119673"/>
                <a:gridCol w="1119673"/>
                <a:gridCol w="1119673"/>
                <a:gridCol w="1119673"/>
              </a:tblGrid>
              <a:tr h="870857">
                <a:tc>
                  <a:txBody>
                    <a:bodyPr/>
                    <a:lstStyle/>
                    <a:p>
                      <a:r>
                        <a:rPr lang="en-US" sz="1700">
                          <a:effectLst/>
                        </a:rPr>
                        <a:t>Journal</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JIF Quartile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JIF-JSC Quartile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5 Year IF Quartile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Immediacy Index Quaritle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Eigenfactor Quartile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c>
                  <a:txBody>
                    <a:bodyPr/>
                    <a:lstStyle/>
                    <a:p>
                      <a:r>
                        <a:rPr lang="en-US" sz="1700">
                          <a:effectLst/>
                        </a:rPr>
                        <a:t>Article Influence Score</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ECECEC"/>
                    </a:solidFill>
                  </a:tcPr>
                </a:tc>
              </a:tr>
              <a:tr h="1654629">
                <a:tc>
                  <a:txBody>
                    <a:bodyPr/>
                    <a:lstStyle/>
                    <a:p>
                      <a:pPr algn="l"/>
                      <a:r>
                        <a:rPr lang="en-US" sz="1700">
                          <a:effectLst/>
                        </a:rPr>
                        <a:t>Critical Reviews in Food Science and Nutrition</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870857">
                <a:tc>
                  <a:txBody>
                    <a:bodyPr/>
                    <a:lstStyle/>
                    <a:p>
                      <a:pPr algn="l"/>
                      <a:r>
                        <a:rPr lang="en-US" sz="1700">
                          <a:effectLst/>
                        </a:rPr>
                        <a:t>Food Biotechnology</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Q4</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Q4</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Q3</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Q4</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Q4</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Q3</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r h="870857">
                <a:tc>
                  <a:txBody>
                    <a:bodyPr/>
                    <a:lstStyle/>
                    <a:p>
                      <a:pPr algn="l"/>
                      <a:r>
                        <a:rPr lang="en-US" sz="1700">
                          <a:effectLst/>
                        </a:rPr>
                        <a:t>Food Chemistry </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c>
                  <a:txBody>
                    <a:bodyPr/>
                    <a:lstStyle/>
                    <a:p>
                      <a:pPr algn="r"/>
                      <a:r>
                        <a:rPr lang="en-US" sz="1700" dirty="0">
                          <a:effectLst/>
                        </a:rPr>
                        <a:t>Q1</a:t>
                      </a:r>
                    </a:p>
                  </a:txBody>
                  <a:tcPr marL="87086" marR="87086" marT="43543" marB="43543" anchor="ct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495395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0" name="Title 2"/>
          <p:cNvSpPr>
            <a:spLocks noGrp="1"/>
          </p:cNvSpPr>
          <p:nvPr>
            <p:ph type="title"/>
          </p:nvPr>
        </p:nvSpPr>
        <p:spPr>
          <a:xfrm>
            <a:off x="685800" y="458788"/>
            <a:ext cx="7772400" cy="836612"/>
          </a:xfrm>
        </p:spPr>
        <p:txBody>
          <a:bodyPr/>
          <a:lstStyle/>
          <a:p>
            <a:r>
              <a:rPr lang="it-IT" sz="2800" dirty="0" smtClean="0"/>
              <a:t>JOURNAL CITATION REPORT</a:t>
            </a:r>
            <a:endParaRPr lang="en-US" sz="2800" dirty="0" smtClean="0"/>
          </a:p>
        </p:txBody>
      </p:sp>
      <p:pic>
        <p:nvPicPr>
          <p:cNvPr id="1026" name="Picture 2"/>
          <p:cNvPicPr>
            <a:picLocks noChangeAspect="1" noChangeArrowheads="1"/>
          </p:cNvPicPr>
          <p:nvPr/>
        </p:nvPicPr>
        <p:blipFill>
          <a:blip r:embed="rId3"/>
          <a:srcRect/>
          <a:stretch>
            <a:fillRect/>
          </a:stretch>
        </p:blipFill>
        <p:spPr bwMode="auto">
          <a:xfrm>
            <a:off x="484188" y="1476375"/>
            <a:ext cx="8416925" cy="4546600"/>
          </a:xfrm>
          <a:prstGeom prst="rect">
            <a:avLst/>
          </a:prstGeom>
          <a:noFill/>
          <a:ln w="9525">
            <a:solidFill>
              <a:srgbClr val="FF9100"/>
            </a:solidFill>
            <a:miter lim="800000"/>
            <a:headEnd/>
            <a:tailEnd/>
          </a:ln>
          <a:effectLst>
            <a:outerShdw blurRad="50800" dist="38100" algn="l" rotWithShape="0">
              <a:prstClr val="black">
                <a:alpha val="40000"/>
              </a:prstClr>
            </a:outerShdw>
          </a:effectLst>
        </p:spPr>
      </p:pic>
      <p:sp>
        <p:nvSpPr>
          <p:cNvPr id="7" name="Rounded Rectangle 6"/>
          <p:cNvSpPr/>
          <p:nvPr/>
        </p:nvSpPr>
        <p:spPr>
          <a:xfrm>
            <a:off x="3357563" y="1663700"/>
            <a:ext cx="2414587" cy="641350"/>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CA" sz="1600" dirty="0">
                <a:solidFill>
                  <a:srgbClr val="4B4B4B"/>
                </a:solidFill>
              </a:rPr>
              <a:t>Access Journal Citation Reports from anywhere </a:t>
            </a:r>
            <a:endParaRPr lang="en-GB" sz="1600" dirty="0">
              <a:solidFill>
                <a:srgbClr val="4B4B4B"/>
              </a:solidFill>
            </a:endParaRPr>
          </a:p>
        </p:txBody>
      </p:sp>
      <p:sp>
        <p:nvSpPr>
          <p:cNvPr id="8" name="Rounded Rectangle 7"/>
          <p:cNvSpPr/>
          <p:nvPr/>
        </p:nvSpPr>
        <p:spPr>
          <a:xfrm>
            <a:off x="1839913" y="1431925"/>
            <a:ext cx="1090612" cy="254000"/>
          </a:xfrm>
          <a:prstGeom prst="roundRect">
            <a:avLst/>
          </a:prstGeom>
          <a:noFill/>
          <a:ln w="28575">
            <a:solidFill>
              <a:srgbClr val="DC0A0A"/>
            </a:solidFill>
          </a:ln>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defRPr/>
            </a:pPr>
            <a:endParaRPr lang="en-GB" dirty="0">
              <a:solidFill>
                <a:srgbClr val="FFFFFF"/>
              </a:solidFill>
            </a:endParaRPr>
          </a:p>
        </p:txBody>
      </p:sp>
      <p:cxnSp>
        <p:nvCxnSpPr>
          <p:cNvPr id="10" name="Straight Connector 9"/>
          <p:cNvCxnSpPr>
            <a:stCxn id="8" idx="3"/>
            <a:endCxn id="7" idx="1"/>
          </p:cNvCxnSpPr>
          <p:nvPr/>
        </p:nvCxnSpPr>
        <p:spPr>
          <a:xfrm>
            <a:off x="2930525" y="1558925"/>
            <a:ext cx="427038" cy="425450"/>
          </a:xfrm>
          <a:prstGeom prst="line">
            <a:avLst/>
          </a:prstGeom>
          <a:ln w="28575" cap="flat" cmpd="sng" algn="ctr">
            <a:solidFill>
              <a:srgbClr val="DC0A0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153988" y="4724400"/>
            <a:ext cx="2655887" cy="850900"/>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CA" sz="1600" dirty="0">
                <a:solidFill>
                  <a:srgbClr val="4B4B4B"/>
                </a:solidFill>
              </a:rPr>
              <a:t>View summary journal information within the Web of Science interface</a:t>
            </a:r>
            <a:endParaRPr lang="en-GB" sz="1600" dirty="0">
              <a:solidFill>
                <a:srgbClr val="4B4B4B"/>
              </a:solidFill>
            </a:endParaRPr>
          </a:p>
        </p:txBody>
      </p:sp>
      <p:sp>
        <p:nvSpPr>
          <p:cNvPr id="12" name="Rounded Rectangle 11"/>
          <p:cNvSpPr/>
          <p:nvPr/>
        </p:nvSpPr>
        <p:spPr>
          <a:xfrm>
            <a:off x="760413" y="4130675"/>
            <a:ext cx="1131887" cy="198438"/>
          </a:xfrm>
          <a:prstGeom prst="roundRect">
            <a:avLst/>
          </a:prstGeom>
          <a:noFill/>
          <a:ln w="28575">
            <a:solidFill>
              <a:srgbClr val="DC0A0A"/>
            </a:solidFill>
          </a:ln>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defRPr/>
            </a:pPr>
            <a:endParaRPr lang="en-GB" dirty="0">
              <a:solidFill>
                <a:srgbClr val="FFFFFF"/>
              </a:solidFill>
            </a:endParaRPr>
          </a:p>
        </p:txBody>
      </p:sp>
      <p:cxnSp>
        <p:nvCxnSpPr>
          <p:cNvPr id="13" name="Straight Connector 12"/>
          <p:cNvCxnSpPr>
            <a:stCxn id="12" idx="2"/>
            <a:endCxn id="11" idx="0"/>
          </p:cNvCxnSpPr>
          <p:nvPr/>
        </p:nvCxnSpPr>
        <p:spPr>
          <a:xfrm rot="16200000" flipH="1">
            <a:off x="1206500" y="4449763"/>
            <a:ext cx="395287" cy="153988"/>
          </a:xfrm>
          <a:prstGeom prst="line">
            <a:avLst/>
          </a:prstGeom>
          <a:ln w="28575" cap="flat" cmpd="sng" algn="ctr">
            <a:solidFill>
              <a:srgbClr val="DC0A0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srcRect/>
          <a:stretch>
            <a:fillRect/>
          </a:stretch>
        </p:blipFill>
        <p:spPr bwMode="auto">
          <a:xfrm>
            <a:off x="3805238" y="2482850"/>
            <a:ext cx="3624262" cy="4013200"/>
          </a:xfrm>
          <a:prstGeom prst="rect">
            <a:avLst/>
          </a:prstGeom>
          <a:noFill/>
          <a:ln w="9525">
            <a:solidFill>
              <a:srgbClr val="DC0A0A"/>
            </a:solidFill>
            <a:miter lim="800000"/>
            <a:headEnd/>
            <a:tailEnd/>
          </a:ln>
          <a:effectLst>
            <a:outerShdw sx="102000" sy="102000" algn="ctr" rotWithShape="0">
              <a:srgbClr val="000000">
                <a:alpha val="39999"/>
              </a:srgbClr>
            </a:outerShdw>
          </a:effectLst>
        </p:spPr>
      </p:pic>
      <p:cxnSp>
        <p:nvCxnSpPr>
          <p:cNvPr id="26" name="Straight Arrow Connector 25"/>
          <p:cNvCxnSpPr>
            <a:stCxn id="12" idx="3"/>
            <a:endCxn id="1027" idx="1"/>
          </p:cNvCxnSpPr>
          <p:nvPr/>
        </p:nvCxnSpPr>
        <p:spPr>
          <a:xfrm>
            <a:off x="1892300" y="4230688"/>
            <a:ext cx="1912938" cy="258762"/>
          </a:xfrm>
          <a:prstGeom prst="straightConnector1">
            <a:avLst/>
          </a:prstGeom>
          <a:ln w="28575" cap="flat" cmpd="sng" algn="ctr">
            <a:solidFill>
              <a:srgbClr val="DC0A0A"/>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436813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p:cNvSpPr>
            <a:spLocks noGrp="1"/>
          </p:cNvSpPr>
          <p:nvPr>
            <p:ph type="title"/>
          </p:nvPr>
        </p:nvSpPr>
        <p:spPr/>
        <p:txBody>
          <a:bodyPr/>
          <a:lstStyle/>
          <a:p>
            <a:r>
              <a:rPr lang="it-IT" sz="3600" dirty="0" smtClean="0"/>
              <a:t>JOURNAL CITATION REPORTS</a:t>
            </a:r>
            <a:endParaRPr lang="en-US" sz="3600" dirty="0" smtClean="0"/>
          </a:p>
        </p:txBody>
      </p:sp>
      <p:pic>
        <p:nvPicPr>
          <p:cNvPr id="3993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7445375" cy="4198938"/>
          </a:xfrm>
        </p:spPr>
      </p:pic>
      <p:grpSp>
        <p:nvGrpSpPr>
          <p:cNvPr id="39938" name="Group 13"/>
          <p:cNvGrpSpPr>
            <a:grpSpLocks/>
          </p:cNvGrpSpPr>
          <p:nvPr/>
        </p:nvGrpSpPr>
        <p:grpSpPr bwMode="auto">
          <a:xfrm>
            <a:off x="2438400" y="2590800"/>
            <a:ext cx="6115050" cy="3886200"/>
            <a:chOff x="2438400" y="2590800"/>
            <a:chExt cx="6115050" cy="3886200"/>
          </a:xfrm>
        </p:grpSpPr>
        <p:pic>
          <p:nvPicPr>
            <p:cNvPr id="399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90800"/>
              <a:ext cx="5276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5400000" flipH="1" flipV="1">
              <a:off x="2362200" y="2743200"/>
              <a:ext cx="990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524000" y="4724400"/>
              <a:ext cx="2667000" cy="838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412839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917575" y="1525588"/>
            <a:ext cx="7369175" cy="4570412"/>
          </a:xfrm>
        </p:spPr>
        <p:txBody>
          <a:bodyPr/>
          <a:lstStyle/>
          <a:p>
            <a:pPr marL="0" indent="0" algn="just" rtl="0" eaLnBrk="1" hangingPunct="1">
              <a:buFontTx/>
              <a:buNone/>
            </a:pPr>
            <a:r>
              <a:rPr lang="en-US" sz="1600" dirty="0" smtClean="0"/>
              <a:t>The data grid will always be the area that displays user's choices. The default view is the categories, ranked by number of journals (to correspond to the default visualization). This list can be sorted or customized. For users signed in with UNP, these selections are preserved from session to session.</a:t>
            </a:r>
          </a:p>
          <a:p>
            <a:pPr marL="0" indent="0" eaLnBrk="1" hangingPunct="1">
              <a:buFontTx/>
              <a:buNone/>
            </a:pPr>
            <a:endParaRPr lang="en-US" sz="1600" dirty="0" smtClean="0"/>
          </a:p>
          <a:p>
            <a:pPr marL="0" indent="0" eaLnBrk="1" hangingPunct="1">
              <a:buFontTx/>
              <a:buNone/>
            </a:pPr>
            <a:endParaRPr lang="en-US" sz="1600" dirty="0" smtClean="0"/>
          </a:p>
        </p:txBody>
      </p:sp>
      <p:pic>
        <p:nvPicPr>
          <p:cNvPr id="440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90800"/>
            <a:ext cx="56340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91000"/>
            <a:ext cx="4256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CATEGORIES BY RANK</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4005918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sz="half" idx="1"/>
          </p:nvPr>
        </p:nvSpPr>
        <p:spPr>
          <a:xfrm>
            <a:off x="917575" y="1525588"/>
            <a:ext cx="3608388" cy="4570412"/>
          </a:xfrm>
          <a:prstGeom prst="rect">
            <a:avLst/>
          </a:prstGeom>
        </p:spPr>
        <p:txBody>
          <a:bodyPr/>
          <a:lstStyle/>
          <a:p>
            <a:pPr marL="0" indent="0" algn="l" rtl="0" eaLnBrk="1" hangingPunct="1">
              <a:buFontTx/>
              <a:buNone/>
            </a:pPr>
            <a:r>
              <a:rPr lang="en-US" sz="1600" dirty="0" smtClean="0"/>
              <a:t>On Categories by Rank, this is the left navigation bar:</a:t>
            </a:r>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endParaRPr lang="en-US" sz="1600" dirty="0" smtClean="0"/>
          </a:p>
        </p:txBody>
      </p:sp>
      <p:sp>
        <p:nvSpPr>
          <p:cNvPr id="5" name="Content Placeholder 4"/>
          <p:cNvSpPr>
            <a:spLocks noGrp="1"/>
          </p:cNvSpPr>
          <p:nvPr>
            <p:ph sz="half" idx="2"/>
          </p:nvPr>
        </p:nvSpPr>
        <p:spPr>
          <a:xfrm>
            <a:off x="4678363" y="1525588"/>
            <a:ext cx="3608387" cy="4570412"/>
          </a:xfrm>
          <a:prstGeom prst="rect">
            <a:avLst/>
          </a:prstGeom>
        </p:spPr>
        <p:txBody>
          <a:bodyPr/>
          <a:lstStyle/>
          <a:p>
            <a:pPr algn="l" rtl="0" eaLnBrk="1" hangingPunct="1">
              <a:defRPr/>
            </a:pPr>
            <a:r>
              <a:rPr lang="en-US" sz="1400" dirty="0" smtClean="0">
                <a:ea typeface="ＭＳ Ｐゴシック" pitchFamily="-84" charset="-128"/>
              </a:rPr>
              <a:t>"Go to Journal Profile" is a master search tool. </a:t>
            </a:r>
          </a:p>
          <a:p>
            <a:pPr algn="l" rtl="0" eaLnBrk="1" hangingPunct="1">
              <a:defRPr/>
            </a:pPr>
            <a:r>
              <a:rPr lang="en-US" sz="1400" dirty="0" smtClean="0">
                <a:ea typeface="ＭＳ Ｐゴシック" pitchFamily="-84" charset="-128"/>
              </a:rPr>
              <a:t>"Select Journals" and "Select Categories" allow the user to filter the data grid based on journal title or category name. Please note that in the Categories by Rank section, the resulting data grid will contain category-level data and the visualization will also display at the category level. </a:t>
            </a:r>
          </a:p>
          <a:p>
            <a:pPr algn="l" rtl="0" eaLnBrk="1" hangingPunct="1">
              <a:defRPr/>
            </a:pPr>
            <a:r>
              <a:rPr lang="en-US" sz="1400" dirty="0" smtClean="0">
                <a:ea typeface="ＭＳ Ｐゴシック" pitchFamily="-84" charset="-128"/>
              </a:rPr>
              <a:t>"Select JCR Year" allows users to choose the year of the category-level data they wish to view. </a:t>
            </a:r>
          </a:p>
          <a:p>
            <a:pPr algn="l" rtl="0" eaLnBrk="1" hangingPunct="1">
              <a:defRPr/>
            </a:pPr>
            <a:r>
              <a:rPr lang="en-US" sz="1400" dirty="0" smtClean="0">
                <a:ea typeface="ＭＳ Ｐゴシック" pitchFamily="-84" charset="-128"/>
              </a:rPr>
              <a:t>"Select Edition" allows users to choose which edition, Science Citation Index-Expanded or Social Science Citation Index, they wish to browse. </a:t>
            </a:r>
          </a:p>
          <a:p>
            <a:pPr algn="l" rtl="0" eaLnBrk="1" hangingPunct="1">
              <a:defRPr/>
            </a:pPr>
            <a:r>
              <a:rPr lang="en-US" sz="1400" dirty="0" smtClean="0">
                <a:ea typeface="ＭＳ Ｐゴシック" pitchFamily="-84" charset="-128"/>
              </a:rPr>
              <a:t>Clicking "Clear" will restore the default view; clicking "Submit" will submit the selections and refresh the data grid.</a:t>
            </a:r>
          </a:p>
          <a:p>
            <a:pPr algn="l" rtl="0" eaLnBrk="1" hangingPunct="1">
              <a:defRPr/>
            </a:pPr>
            <a:endParaRPr lang="en-US" sz="1400" dirty="0" smtClean="0">
              <a:ea typeface="ＭＳ Ｐゴシック" pitchFamily="-84" charset="-128"/>
            </a:endParaRPr>
          </a:p>
          <a:p>
            <a:pPr marL="0" indent="0" algn="l" rtl="0" eaLnBrk="1" hangingPunct="1">
              <a:buFontTx/>
              <a:buNone/>
              <a:defRPr/>
            </a:pPr>
            <a:endParaRPr lang="en-US" sz="1600" dirty="0" smtClean="0">
              <a:ea typeface="ＭＳ Ｐゴシック" pitchFamily="-84" charset="-128"/>
            </a:endParaRP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209800"/>
            <a:ext cx="27146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bwMode="auto">
          <a:xfrm>
            <a:off x="838200" y="425450"/>
            <a:ext cx="7772400" cy="836613"/>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CATEGORIES BY RANK – filtering options</a:t>
            </a:r>
          </a:p>
        </p:txBody>
      </p:sp>
      <p:pic>
        <p:nvPicPr>
          <p:cNvPr id="501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29000"/>
            <a:ext cx="27352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871000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917575" y="1525588"/>
            <a:ext cx="7369175" cy="4570412"/>
          </a:xfrm>
        </p:spPr>
        <p:txBody>
          <a:bodyPr/>
          <a:lstStyle/>
          <a:p>
            <a:pPr marL="0" indent="0" algn="l" rtl="0" eaLnBrk="1" hangingPunct="1">
              <a:buFontTx/>
              <a:buNone/>
            </a:pPr>
            <a:r>
              <a:rPr lang="en-US" sz="1400" dirty="0" smtClean="0"/>
              <a:t>Clicking any hyperlinked value will pop up a window displaying the calculations behind that value. Clicking on "Graph" in any column will bring up a graph of the relevant indicator or data point in the space below the table</a:t>
            </a:r>
            <a:r>
              <a:rPr lang="en-US" sz="1600" dirty="0" smtClean="0"/>
              <a:t>.</a:t>
            </a:r>
          </a:p>
          <a:p>
            <a:pPr marL="0" indent="0" eaLnBrk="1" hangingPunct="1">
              <a:buFontTx/>
              <a:buNone/>
            </a:pPr>
            <a:endParaRPr lang="en-US" sz="1600" dirty="0" smtClean="0"/>
          </a:p>
        </p:txBody>
      </p:sp>
      <p:pic>
        <p:nvPicPr>
          <p:cNvPr id="522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2286000"/>
            <a:ext cx="6740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838200" y="425450"/>
            <a:ext cx="7772400" cy="836613"/>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CATEGORIES BY RANK</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93807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3"/>
          <p:cNvSpPr>
            <a:spLocks noGrp="1"/>
          </p:cNvSpPr>
          <p:nvPr>
            <p:ph sz="half" idx="1"/>
          </p:nvPr>
        </p:nvSpPr>
        <p:spPr>
          <a:xfrm>
            <a:off x="4678363" y="1525588"/>
            <a:ext cx="3608387" cy="4570412"/>
          </a:xfrm>
          <a:prstGeom prst="rect">
            <a:avLst/>
          </a:prstGeom>
        </p:spPr>
        <p:txBody>
          <a:bodyPr/>
          <a:lstStyle/>
          <a:p>
            <a:pPr algn="l" rtl="0"/>
            <a:r>
              <a:rPr lang="en-US" sz="1400" dirty="0" smtClean="0"/>
              <a:t>Many filtering options (Journal Profile, Journals, Categories, JCR Year, &amp; Edition) are the same as on the Categories by Rank page.</a:t>
            </a:r>
          </a:p>
          <a:p>
            <a:pPr algn="l" rtl="0"/>
            <a:r>
              <a:rPr lang="en-US" sz="1400" dirty="0" smtClean="0"/>
              <a:t>“Compare Journals” will take users to the Compare Journals component.</a:t>
            </a:r>
          </a:p>
          <a:p>
            <a:pPr algn="l" rtl="0"/>
            <a:r>
              <a:rPr lang="en-US" sz="1400" dirty="0" smtClean="0"/>
              <a:t>“View Title Changes” shows the title changes </a:t>
            </a:r>
            <a:r>
              <a:rPr lang="en-US" sz="1400" b="1" dirty="0" smtClean="0"/>
              <a:t>for the selected JCR Year.</a:t>
            </a:r>
          </a:p>
          <a:p>
            <a:pPr algn="l" rtl="0"/>
            <a:r>
              <a:rPr lang="en-US" sz="1400" dirty="0" smtClean="0"/>
              <a:t>“Select Category Scheme” allows users to view ranked lists of journal using either the WOS or ESI category scheme. </a:t>
            </a:r>
          </a:p>
          <a:p>
            <a:pPr algn="l" rtl="0"/>
            <a:r>
              <a:rPr lang="en-US" sz="1400" dirty="0" smtClean="0"/>
              <a:t>“JIF Quartile” allows users to choose which quartile’s journals to view</a:t>
            </a:r>
          </a:p>
          <a:p>
            <a:pPr algn="l" rtl="0"/>
            <a:r>
              <a:rPr lang="en-US" sz="1400" dirty="0" smtClean="0"/>
              <a:t>“Select Publisher” and “Select Country/Territory” allow users to filter based on publisher or country of origin.</a:t>
            </a:r>
          </a:p>
          <a:p>
            <a:pPr algn="l" rtl="0"/>
            <a:r>
              <a:rPr lang="en-US" sz="1400" dirty="0" smtClean="0"/>
              <a:t>“Impact Factor Range” allows users to choose their preferred range of Impact Factor via a drop-down list.</a:t>
            </a:r>
          </a:p>
        </p:txBody>
      </p:sp>
      <p:pic>
        <p:nvPicPr>
          <p:cNvPr id="66562" name="Content Placeholder 4"/>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447800"/>
            <a:ext cx="2052638" cy="4570413"/>
          </a:xfrm>
          <a:prstGeom prst="rect">
            <a:avLst/>
          </a:prstGeom>
        </p:spPr>
      </p:pic>
      <p:pic>
        <p:nvPicPr>
          <p:cNvPr id="665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4478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840038"/>
            <a:ext cx="1828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filtering</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956678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Citation Analysis</a:t>
            </a:r>
            <a:endParaRPr lang="fa-IR" dirty="0"/>
          </a:p>
        </p:txBody>
      </p:sp>
      <p:sp>
        <p:nvSpPr>
          <p:cNvPr id="2" name="Content Placeholder 1"/>
          <p:cNvSpPr>
            <a:spLocks noGrp="1"/>
          </p:cNvSpPr>
          <p:nvPr>
            <p:ph idx="1"/>
          </p:nvPr>
        </p:nvSpPr>
        <p:spPr/>
        <p:txBody>
          <a:bodyPr>
            <a:normAutofit fontScale="92500"/>
          </a:bodyPr>
          <a:lstStyle/>
          <a:p>
            <a:pPr algn="just" rtl="0"/>
            <a:r>
              <a:rPr lang="en-US" b="1" dirty="0"/>
              <a:t>Citation analysis is the study of the impact and assumed quality of an article, an author, or an institution based on the number of times works and/or authors have been cited by </a:t>
            </a:r>
            <a:r>
              <a:rPr lang="en-US" b="1" dirty="0" smtClean="0"/>
              <a:t>others</a:t>
            </a:r>
          </a:p>
          <a:p>
            <a:pPr algn="just" rtl="0"/>
            <a:endParaRPr lang="en-US" b="1" dirty="0"/>
          </a:p>
          <a:p>
            <a:pPr algn="just" rtl="0"/>
            <a:r>
              <a:rPr lang="en-US" b="1" dirty="0"/>
              <a:t>Citation analysis is the examination of the frequency, patterns, and graphs of citations in documents. It uses the pattern of citations, links from one document to another document, to reveal properties of the documents. A typical aim would be to identify the most important documents in a collection. A classic example is that of the citations between academic articles and books.[1][2] The </a:t>
            </a:r>
            <a:r>
              <a:rPr lang="en-US" b="1" dirty="0" err="1"/>
              <a:t>judgements</a:t>
            </a:r>
            <a:r>
              <a:rPr lang="en-US" b="1" dirty="0"/>
              <a:t> produced by judges of law to support their decisions refer back to </a:t>
            </a:r>
            <a:r>
              <a:rPr lang="en-US" b="1" dirty="0" err="1"/>
              <a:t>judgements</a:t>
            </a:r>
            <a:r>
              <a:rPr lang="en-US" b="1" dirty="0"/>
              <a:t> made in earlier cases so citation analysis in a legal context is important. Another example is provided by patents which contain prior art, citation earlier patents relevant to the current claim.</a:t>
            </a:r>
            <a:endParaRPr lang="fa-IR" b="1"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33195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19200"/>
            <a:ext cx="66944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2378075" y="2574925"/>
            <a:ext cx="958850" cy="61913"/>
          </a:xfrm>
          <a:prstGeom prst="straightConnector1">
            <a:avLst/>
          </a:prstGeom>
          <a:ln w="38100">
            <a:solidFill>
              <a:srgbClr val="DC0A0A"/>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srcRect/>
          <a:stretch>
            <a:fillRect/>
          </a:stretch>
        </p:blipFill>
        <p:spPr bwMode="auto">
          <a:xfrm>
            <a:off x="3336925" y="1554163"/>
            <a:ext cx="4710113" cy="2847975"/>
          </a:xfrm>
          <a:prstGeom prst="rect">
            <a:avLst/>
          </a:prstGeom>
          <a:noFill/>
          <a:ln w="9525">
            <a:solidFill>
              <a:srgbClr val="DC0A0A"/>
            </a:solidFill>
            <a:miter lim="800000"/>
            <a:headEnd/>
            <a:tailEnd/>
          </a:ln>
          <a:effectLst>
            <a:outerShdw blurRad="63500" sx="102000" sy="102000" algn="ctr" rotWithShape="0">
              <a:prstClr val="black">
                <a:alpha val="40000"/>
              </a:prstClr>
            </a:outerShdw>
          </a:effectLst>
        </p:spPr>
      </p:pic>
      <p:sp>
        <p:nvSpPr>
          <p:cNvPr id="10" name="Rounded Rectangle 9"/>
          <p:cNvSpPr/>
          <p:nvPr/>
        </p:nvSpPr>
        <p:spPr>
          <a:xfrm>
            <a:off x="3902075" y="4606925"/>
            <a:ext cx="3836988" cy="985838"/>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CA" sz="1600" dirty="0">
                <a:solidFill>
                  <a:srgbClr val="4B4B4B"/>
                </a:solidFill>
              </a:rPr>
              <a:t>Search for specific journals to create a custom list. </a:t>
            </a:r>
          </a:p>
          <a:p>
            <a:pPr fontAlgn="base">
              <a:spcBef>
                <a:spcPct val="0"/>
              </a:spcBef>
              <a:spcAft>
                <a:spcPct val="0"/>
              </a:spcAft>
              <a:defRPr/>
            </a:pPr>
            <a:r>
              <a:rPr lang="en-CA" sz="1600" dirty="0">
                <a:solidFill>
                  <a:srgbClr val="4B4B4B"/>
                </a:solidFill>
              </a:rPr>
              <a:t>Auto-completes any title you type in</a:t>
            </a:r>
          </a:p>
          <a:p>
            <a:pPr fontAlgn="base">
              <a:spcBef>
                <a:spcPct val="0"/>
              </a:spcBef>
              <a:spcAft>
                <a:spcPct val="0"/>
              </a:spcAft>
              <a:defRPr/>
            </a:pPr>
            <a:endParaRPr lang="en-GB" sz="1600" dirty="0">
              <a:solidFill>
                <a:srgbClr val="4B4B4B"/>
              </a:solidFill>
            </a:endParaRPr>
          </a:p>
        </p:txBody>
      </p:sp>
      <p:sp>
        <p:nvSpPr>
          <p:cNvPr id="12"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filtering</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252188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30325"/>
            <a:ext cx="6694488"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2378075" y="3017838"/>
            <a:ext cx="958850" cy="60325"/>
          </a:xfrm>
          <a:prstGeom prst="straightConnector1">
            <a:avLst/>
          </a:prstGeom>
          <a:ln w="38100">
            <a:solidFill>
              <a:srgbClr val="DC0A0A"/>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srcRect/>
          <a:stretch>
            <a:fillRect/>
          </a:stretch>
        </p:blipFill>
        <p:spPr bwMode="auto">
          <a:xfrm>
            <a:off x="3336925" y="1752600"/>
            <a:ext cx="4756150" cy="3178175"/>
          </a:xfrm>
          <a:prstGeom prst="rect">
            <a:avLst/>
          </a:prstGeom>
          <a:noFill/>
          <a:ln w="9525">
            <a:solidFill>
              <a:srgbClr val="DC0A0A"/>
            </a:solidFill>
            <a:miter lim="800000"/>
            <a:headEnd/>
            <a:tailEnd/>
          </a:ln>
          <a:effectLst>
            <a:outerShdw blurRad="63500" sx="102000" sy="102000" algn="ctr" rotWithShape="0">
              <a:prstClr val="black">
                <a:alpha val="40000"/>
              </a:prstClr>
            </a:outerShdw>
          </a:effectLst>
        </p:spPr>
      </p:pic>
      <p:sp>
        <p:nvSpPr>
          <p:cNvPr id="10" name="Rounded Rectangle 9"/>
          <p:cNvSpPr/>
          <p:nvPr/>
        </p:nvSpPr>
        <p:spPr>
          <a:xfrm>
            <a:off x="3902075" y="4606925"/>
            <a:ext cx="4449763" cy="635000"/>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CA" sz="1600" dirty="0">
                <a:solidFill>
                  <a:srgbClr val="4B4B4B"/>
                </a:solidFill>
              </a:rPr>
              <a:t>Select a subject category or categories to see all journals</a:t>
            </a:r>
            <a:endParaRPr lang="en-GB" sz="1600" dirty="0">
              <a:solidFill>
                <a:srgbClr val="4B4B4B"/>
              </a:solidFill>
            </a:endParaRPr>
          </a:p>
        </p:txBody>
      </p:sp>
      <p:sp>
        <p:nvSpPr>
          <p:cNvPr id="11"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filtering</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56573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47800"/>
            <a:ext cx="66944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srcRect/>
          <a:stretch>
            <a:fillRect/>
          </a:stretch>
        </p:blipFill>
        <p:spPr bwMode="auto">
          <a:xfrm>
            <a:off x="3684588" y="2211388"/>
            <a:ext cx="2259012" cy="973137"/>
          </a:xfrm>
          <a:prstGeom prst="rect">
            <a:avLst/>
          </a:prstGeom>
          <a:noFill/>
          <a:ln w="28575">
            <a:solidFill>
              <a:srgbClr val="DC0A0A"/>
            </a:solidFill>
            <a:miter lim="800000"/>
            <a:headEnd/>
            <a:tailEnd/>
          </a:ln>
          <a:effectLst>
            <a:outerShdw sx="102000" sy="102000" algn="ctr" rotWithShape="0">
              <a:srgbClr val="000000">
                <a:alpha val="39999"/>
              </a:srgbClr>
            </a:outerShdw>
          </a:effectLst>
        </p:spPr>
      </p:pic>
      <p:sp>
        <p:nvSpPr>
          <p:cNvPr id="9" name="Rounded Rectangle 8"/>
          <p:cNvSpPr/>
          <p:nvPr/>
        </p:nvSpPr>
        <p:spPr>
          <a:xfrm>
            <a:off x="4373563" y="3343275"/>
            <a:ext cx="3932237" cy="657225"/>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l" rtl="0" fontAlgn="base">
              <a:spcBef>
                <a:spcPct val="0"/>
              </a:spcBef>
              <a:spcAft>
                <a:spcPct val="0"/>
              </a:spcAft>
              <a:defRPr/>
            </a:pPr>
            <a:r>
              <a:rPr lang="en-CA" sz="1600" dirty="0">
                <a:solidFill>
                  <a:srgbClr val="4B4B4B"/>
                </a:solidFill>
              </a:rPr>
              <a:t>Limit your analysis to only those journals in certain quartiles of their subject area</a:t>
            </a:r>
            <a:endParaRPr lang="en-GB" sz="1600" dirty="0">
              <a:solidFill>
                <a:srgbClr val="4B4B4B"/>
              </a:solidFill>
            </a:endParaRPr>
          </a:p>
        </p:txBody>
      </p:sp>
      <p:sp>
        <p:nvSpPr>
          <p:cNvPr id="10" name="Rounded Rectangle 9"/>
          <p:cNvSpPr/>
          <p:nvPr/>
        </p:nvSpPr>
        <p:spPr>
          <a:xfrm>
            <a:off x="1219200" y="5486400"/>
            <a:ext cx="1477963" cy="401638"/>
          </a:xfrm>
          <a:prstGeom prst="roundRect">
            <a:avLst/>
          </a:prstGeom>
          <a:noFill/>
          <a:ln w="28575">
            <a:solidFill>
              <a:srgbClr val="DC0A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Rounded Rectangle 10"/>
          <p:cNvSpPr/>
          <p:nvPr/>
        </p:nvSpPr>
        <p:spPr>
          <a:xfrm>
            <a:off x="4678363" y="4981575"/>
            <a:ext cx="2667000" cy="581025"/>
          </a:xfrm>
          <a:prstGeom prst="roundRect">
            <a:avLst>
              <a:gd name="adj" fmla="val 10643"/>
            </a:avLst>
          </a:prstGeom>
          <a:solidFill>
            <a:schemeClr val="bg1"/>
          </a:solidFill>
          <a:ln>
            <a:solidFill>
              <a:srgbClr val="DC0A0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l" rtl="0" fontAlgn="base">
              <a:spcBef>
                <a:spcPct val="0"/>
              </a:spcBef>
              <a:spcAft>
                <a:spcPct val="0"/>
              </a:spcAft>
              <a:defRPr/>
            </a:pPr>
            <a:r>
              <a:rPr lang="en-CA" sz="1600" dirty="0">
                <a:solidFill>
                  <a:srgbClr val="4B4B4B"/>
                </a:solidFill>
              </a:rPr>
              <a:t>Or limit to a specific range of Impact Factors</a:t>
            </a:r>
            <a:endParaRPr lang="en-GB" sz="1600" dirty="0">
              <a:solidFill>
                <a:srgbClr val="4B4B4B"/>
              </a:solidFill>
            </a:endParaRPr>
          </a:p>
        </p:txBody>
      </p:sp>
      <p:cxnSp>
        <p:nvCxnSpPr>
          <p:cNvPr id="12" name="Straight Arrow Connector 11"/>
          <p:cNvCxnSpPr/>
          <p:nvPr/>
        </p:nvCxnSpPr>
        <p:spPr>
          <a:xfrm flipV="1">
            <a:off x="2819400" y="5273675"/>
            <a:ext cx="1874838" cy="441325"/>
          </a:xfrm>
          <a:prstGeom prst="straightConnector1">
            <a:avLst/>
          </a:prstGeom>
          <a:ln w="38100">
            <a:solidFill>
              <a:srgbClr val="DC0A0A"/>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286000" y="3292475"/>
            <a:ext cx="1387475" cy="1279525"/>
          </a:xfrm>
          <a:prstGeom prst="straightConnector1">
            <a:avLst/>
          </a:prstGeom>
          <a:ln w="38100">
            <a:solidFill>
              <a:srgbClr val="DC0A0A"/>
            </a:solidFill>
            <a:tailEnd type="arrow"/>
          </a:ln>
        </p:spPr>
        <p:style>
          <a:lnRef idx="1">
            <a:schemeClr val="accent1"/>
          </a:lnRef>
          <a:fillRef idx="0">
            <a:schemeClr val="accent1"/>
          </a:fillRef>
          <a:effectRef idx="0">
            <a:schemeClr val="accent1"/>
          </a:effectRef>
          <a:fontRef idx="minor">
            <a:schemeClr val="tx1"/>
          </a:fontRef>
        </p:style>
      </p:cxnSp>
      <p:sp>
        <p:nvSpPr>
          <p:cNvPr id="22"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filtering</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42535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a:xfrm>
            <a:off x="917575" y="1525588"/>
            <a:ext cx="7369175" cy="4570412"/>
          </a:xfrm>
        </p:spPr>
        <p:txBody>
          <a:bodyPr/>
          <a:lstStyle/>
          <a:p>
            <a:pPr marL="0" indent="0" algn="just" rtl="0">
              <a:buFontTx/>
              <a:buNone/>
            </a:pPr>
            <a:r>
              <a:rPr lang="en-US" sz="1600" dirty="0" smtClean="0"/>
              <a:t>The top of the Journal Profile Page contains the name of the journal, publishing information, title information, category listings (hovering over the category name will pop up Scope Notes for that category), languages, publication frequency, and whether or not that journal is an Open Access (OA) title. Links to Current Contents Connect and Ulrich's also appear in this section.</a:t>
            </a:r>
          </a:p>
          <a:p>
            <a:pPr marL="0" indent="0">
              <a:buFontTx/>
              <a:buNone/>
            </a:pPr>
            <a:endParaRPr lang="en-US" sz="1600" dirty="0" smtClean="0"/>
          </a:p>
        </p:txBody>
      </p:sp>
      <p:pic>
        <p:nvPicPr>
          <p:cNvPr id="808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6629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journal profile page</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60419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575" y="1525588"/>
            <a:ext cx="7369175" cy="4570412"/>
          </a:xfrm>
        </p:spPr>
        <p:txBody>
          <a:bodyPr/>
          <a:lstStyle/>
          <a:p>
            <a:pPr algn="l" rtl="0">
              <a:spcBef>
                <a:spcPts val="0"/>
              </a:spcBef>
              <a:defRPr/>
            </a:pPr>
            <a:r>
              <a:rPr lang="en-US" sz="1800" dirty="0">
                <a:ea typeface="ＭＳ Ｐゴシック" pitchFamily="-84" charset="-128"/>
              </a:rPr>
              <a:t>Directly below the journal information is a table containing all of the key indicators for that journal. This table contains data for all the years of </a:t>
            </a:r>
            <a:r>
              <a:rPr lang="en-US" sz="1800" dirty="0" smtClean="0">
                <a:ea typeface="ＭＳ Ｐゴシック" pitchFamily="-84" charset="-128"/>
              </a:rPr>
              <a:t>coverage. For </a:t>
            </a:r>
            <a:r>
              <a:rPr lang="en-US" sz="1800" dirty="0">
                <a:ea typeface="ＭＳ Ｐゴシック" pitchFamily="-84" charset="-128"/>
              </a:rPr>
              <a:t>years the journal was not </a:t>
            </a:r>
            <a:r>
              <a:rPr lang="en-US" sz="1800" dirty="0" smtClean="0">
                <a:ea typeface="ＭＳ Ｐゴシック" pitchFamily="-84" charset="-128"/>
              </a:rPr>
              <a:t>covered or was suppressed, </a:t>
            </a:r>
            <a:r>
              <a:rPr lang="en-US" sz="1800" dirty="0">
                <a:ea typeface="ＭＳ Ｐゴシック" pitchFamily="-84" charset="-128"/>
              </a:rPr>
              <a:t>data columns are marked as "Not Available." Also, data columns may indicate "Not Available" if the particular indicator had not yet been included in JCR.</a:t>
            </a:r>
          </a:p>
          <a:p>
            <a:pPr marL="0" indent="0">
              <a:buFontTx/>
              <a:buNone/>
              <a:defRPr/>
            </a:pPr>
            <a:endParaRPr lang="en-US" sz="1600" dirty="0">
              <a:ea typeface="ＭＳ Ｐゴシック" pitchFamily="-84" charset="-128"/>
            </a:endParaRPr>
          </a:p>
        </p:txBody>
      </p:sp>
      <p:pic>
        <p:nvPicPr>
          <p:cNvPr id="829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59138"/>
            <a:ext cx="7856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bwMode="auto">
          <a:xfrm>
            <a:off x="685800" y="382588"/>
            <a:ext cx="7772400" cy="836612"/>
          </a:xfrm>
          <a:prstGeom prst="rect">
            <a:avLst/>
          </a:prstGeom>
          <a:noFill/>
          <a:ln w="9525">
            <a:noFill/>
            <a:miter lim="800000"/>
            <a:headEnd/>
            <a:tailEnd/>
          </a:ln>
        </p:spPr>
        <p:txBody>
          <a:bodyPr lIns="0" tIns="0" rIns="0" bIns="0"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algn="l" rtl="0" fontAlgn="base">
              <a:spcBef>
                <a:spcPct val="0"/>
              </a:spcBef>
              <a:spcAft>
                <a:spcPct val="0"/>
              </a:spcAft>
              <a:defRPr>
                <a:solidFill>
                  <a:schemeClr val="tx1"/>
                </a:solidFill>
                <a:latin typeface="Arial" pitchFamily="34" charset="0"/>
                <a:ea typeface="MS PGothic" pitchFamily="34" charset="-128"/>
              </a:defRPr>
            </a:lvl6pPr>
            <a:lvl7pPr marL="2971800" indent="-228600" algn="l" rtl="0" fontAlgn="base">
              <a:spcBef>
                <a:spcPct val="0"/>
              </a:spcBef>
              <a:spcAft>
                <a:spcPct val="0"/>
              </a:spcAft>
              <a:defRPr>
                <a:solidFill>
                  <a:schemeClr val="tx1"/>
                </a:solidFill>
                <a:latin typeface="Arial" pitchFamily="34" charset="0"/>
                <a:ea typeface="MS PGothic" pitchFamily="34" charset="-128"/>
              </a:defRPr>
            </a:lvl7pPr>
            <a:lvl8pPr marL="3429000" indent="-228600" algn="l" rtl="0" fontAlgn="base">
              <a:spcBef>
                <a:spcPct val="0"/>
              </a:spcBef>
              <a:spcAft>
                <a:spcPct val="0"/>
              </a:spcAft>
              <a:defRPr>
                <a:solidFill>
                  <a:schemeClr val="tx1"/>
                </a:solidFill>
                <a:latin typeface="Arial" pitchFamily="34" charset="0"/>
                <a:ea typeface="MS PGothic" pitchFamily="34" charset="-128"/>
              </a:defRPr>
            </a:lvl8pPr>
            <a:lvl9pPr marL="3886200" indent="-228600" algn="l" rtl="0" fontAlgn="base">
              <a:spcBef>
                <a:spcPct val="0"/>
              </a:spcBef>
              <a:spcAft>
                <a:spcPct val="0"/>
              </a:spcAft>
              <a:defRPr>
                <a:solidFill>
                  <a:schemeClr val="tx1"/>
                </a:solidFill>
                <a:latin typeface="Arial" pitchFamily="34" charset="0"/>
                <a:ea typeface="MS PGothic" pitchFamily="34" charset="-128"/>
              </a:defRPr>
            </a:lvl9pPr>
          </a:lstStyle>
          <a:p>
            <a:pPr algn="l" rtl="0" eaLnBrk="0" fontAlgn="base" hangingPunct="0">
              <a:lnSpc>
                <a:spcPct val="90000"/>
              </a:lnSpc>
              <a:spcBef>
                <a:spcPct val="0"/>
              </a:spcBef>
              <a:spcAft>
                <a:spcPct val="0"/>
              </a:spcAft>
            </a:pPr>
            <a:r>
              <a:rPr lang="it-IT" sz="2800" b="1" dirty="0" smtClean="0">
                <a:solidFill>
                  <a:srgbClr val="4B4B4B"/>
                </a:solidFill>
                <a:cs typeface="Arial" pitchFamily="34" charset="0"/>
              </a:rPr>
              <a:t>JOURNAL CITATION REPORTS</a:t>
            </a:r>
            <a:br>
              <a:rPr lang="it-IT" sz="2800" b="1" dirty="0" smtClean="0">
                <a:solidFill>
                  <a:srgbClr val="4B4B4B"/>
                </a:solidFill>
                <a:cs typeface="Arial" pitchFamily="34" charset="0"/>
              </a:rPr>
            </a:br>
            <a:r>
              <a:rPr lang="en-US" sz="2400" b="1" dirty="0" smtClean="0">
                <a:solidFill>
                  <a:srgbClr val="4B4B4B"/>
                </a:solidFill>
                <a:cs typeface="Arial" pitchFamily="34" charset="0"/>
              </a:rPr>
              <a:t>JOURNAL BY RANK – key indicators</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37308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sz="3200" b="1" smtClean="0">
                <a:solidFill>
                  <a:srgbClr val="FF6600"/>
                </a:solidFill>
              </a:rPr>
              <a:t>Analysis Tools</a:t>
            </a:r>
          </a:p>
        </p:txBody>
      </p:sp>
      <p:sp>
        <p:nvSpPr>
          <p:cNvPr id="41987" name="Rectangle 3"/>
          <p:cNvSpPr>
            <a:spLocks noGrp="1" noChangeArrowheads="1"/>
          </p:cNvSpPr>
          <p:nvPr>
            <p:ph idx="1"/>
          </p:nvPr>
        </p:nvSpPr>
        <p:spPr>
          <a:xfrm>
            <a:off x="539750" y="1492250"/>
            <a:ext cx="8021638" cy="4313238"/>
          </a:xfrm>
          <a:prstGeom prst="rect">
            <a:avLst/>
          </a:prstGeom>
        </p:spPr>
        <p:txBody>
          <a:bodyPr>
            <a:noAutofit/>
          </a:bodyPr>
          <a:lstStyle/>
          <a:p>
            <a:pPr algn="l" rtl="0">
              <a:lnSpc>
                <a:spcPct val="90000"/>
              </a:lnSpc>
              <a:buClr>
                <a:srgbClr val="33CC33"/>
              </a:buClr>
              <a:buFontTx/>
              <a:buNone/>
            </a:pPr>
            <a:r>
              <a:rPr lang="en-US" altLang="zh-TW" sz="2400" dirty="0" smtClean="0">
                <a:solidFill>
                  <a:srgbClr val="FF6600"/>
                </a:solidFill>
              </a:rPr>
              <a:t>Analyze Results</a:t>
            </a:r>
          </a:p>
          <a:p>
            <a:pPr algn="l" rtl="0">
              <a:lnSpc>
                <a:spcPct val="90000"/>
              </a:lnSpc>
              <a:buClr>
                <a:srgbClr val="FF6600"/>
              </a:buClr>
              <a:buFont typeface="Wingdings" pitchFamily="2" charset="2"/>
              <a:buChar char="§"/>
            </a:pPr>
            <a:r>
              <a:rPr lang="en-US" altLang="zh-TW" sz="2400" dirty="0" smtClean="0"/>
              <a:t>extract citation data from a selected field (e.g. source title, country, author), and produces a report showing the values in ranked order</a:t>
            </a:r>
          </a:p>
          <a:p>
            <a:pPr algn="l" rtl="0">
              <a:lnSpc>
                <a:spcPct val="90000"/>
              </a:lnSpc>
              <a:buClr>
                <a:srgbClr val="FF6600"/>
              </a:buClr>
              <a:buFont typeface="Wingdings" pitchFamily="2" charset="2"/>
              <a:buChar char="§"/>
            </a:pPr>
            <a:endParaRPr lang="en-US" altLang="zh-TW" sz="2400" dirty="0" smtClean="0">
              <a:solidFill>
                <a:srgbClr val="006600"/>
              </a:solidFill>
            </a:endParaRPr>
          </a:p>
          <a:p>
            <a:pPr algn="l" rtl="0">
              <a:lnSpc>
                <a:spcPct val="90000"/>
              </a:lnSpc>
              <a:buClr>
                <a:srgbClr val="FF6600"/>
              </a:buClr>
              <a:buFontTx/>
              <a:buNone/>
            </a:pPr>
            <a:r>
              <a:rPr lang="en-US" altLang="zh-TW" sz="2400" dirty="0" smtClean="0">
                <a:solidFill>
                  <a:srgbClr val="FF6600"/>
                </a:solidFill>
              </a:rPr>
              <a:t>Create Citation Report</a:t>
            </a:r>
          </a:p>
          <a:p>
            <a:pPr algn="l" rtl="0">
              <a:lnSpc>
                <a:spcPct val="90000"/>
              </a:lnSpc>
              <a:buClr>
                <a:srgbClr val="FF6600"/>
              </a:buClr>
              <a:buFont typeface="Wingdings" pitchFamily="2" charset="2"/>
              <a:buChar char="§"/>
            </a:pPr>
            <a:r>
              <a:rPr lang="en-US" altLang="zh-TW" sz="2400" dirty="0" smtClean="0"/>
              <a:t>view aggregate citation statistics for a set of search results</a:t>
            </a:r>
          </a:p>
          <a:p>
            <a:pPr algn="l" rtl="0">
              <a:lnSpc>
                <a:spcPct val="90000"/>
              </a:lnSpc>
              <a:buClr>
                <a:srgbClr val="FF6600"/>
              </a:buClr>
              <a:buFont typeface="Wingdings" pitchFamily="2" charset="2"/>
              <a:buChar char="§"/>
            </a:pPr>
            <a:r>
              <a:rPr lang="en-US" altLang="zh-TW" sz="2400" dirty="0" smtClean="0"/>
              <a:t>e.g. breakdown of citations over years, average citations per year</a:t>
            </a:r>
          </a:p>
          <a:p>
            <a:pPr algn="l" rtl="0">
              <a:lnSpc>
                <a:spcPct val="90000"/>
              </a:lnSpc>
              <a:buClr>
                <a:srgbClr val="FF6600"/>
              </a:buClr>
              <a:buFont typeface="Wingdings" pitchFamily="2" charset="2"/>
              <a:buChar char="§"/>
            </a:pPr>
            <a:endParaRPr lang="en-US" altLang="zh-TW" sz="2400" dirty="0" smtClean="0">
              <a:solidFill>
                <a:srgbClr val="008000"/>
              </a:solidFill>
            </a:endParaRP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134447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28663"/>
            <a:ext cx="86423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Rectangle 8"/>
          <p:cNvSpPr>
            <a:spLocks noChangeArrowheads="1"/>
          </p:cNvSpPr>
          <p:nvPr/>
        </p:nvSpPr>
        <p:spPr bwMode="gray">
          <a:xfrm>
            <a:off x="373063" y="1889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kumimoji="0" lang="en-US" altLang="zh-TW" sz="3200" b="1">
                <a:solidFill>
                  <a:srgbClr val="FF6600"/>
                </a:solidFill>
                <a:latin typeface="Calibri" pitchFamily="34" charset="0"/>
              </a:rPr>
              <a:t>Analysis Tools</a:t>
            </a:r>
            <a:endParaRPr kumimoji="0" lang="en-US" altLang="zh-TW" sz="3200" b="1" noProof="1">
              <a:solidFill>
                <a:srgbClr val="FF6600"/>
              </a:solidFill>
              <a:latin typeface="Calibri" pitchFamily="34" charset="0"/>
            </a:endParaRPr>
          </a:p>
        </p:txBody>
      </p:sp>
      <p:sp>
        <p:nvSpPr>
          <p:cNvPr id="41988" name="Rectangle 5"/>
          <p:cNvSpPr>
            <a:spLocks noChangeArrowheads="1"/>
          </p:cNvSpPr>
          <p:nvPr/>
        </p:nvSpPr>
        <p:spPr bwMode="auto">
          <a:xfrm>
            <a:off x="7561263" y="2057400"/>
            <a:ext cx="1152525" cy="358775"/>
          </a:xfrm>
          <a:prstGeom prst="rect">
            <a:avLst/>
          </a:prstGeom>
          <a:solidFill>
            <a:srgbClr val="FFCC99"/>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spcBef>
                <a:spcPct val="0"/>
              </a:spcBef>
              <a:buFontTx/>
              <a:buNone/>
              <a:defRPr/>
            </a:pPr>
            <a:r>
              <a:rPr lang="en-US" altLang="zh-TW" sz="1400" dirty="0" smtClean="0">
                <a:latin typeface="+mn-lt"/>
              </a:rPr>
              <a:t>Analysis tools</a:t>
            </a:r>
          </a:p>
        </p:txBody>
      </p:sp>
      <p:sp>
        <p:nvSpPr>
          <p:cNvPr id="43013" name="Oval 6"/>
          <p:cNvSpPr>
            <a:spLocks noChangeArrowheads="1"/>
          </p:cNvSpPr>
          <p:nvPr/>
        </p:nvSpPr>
        <p:spPr bwMode="auto">
          <a:xfrm>
            <a:off x="7380288" y="1125538"/>
            <a:ext cx="1512887" cy="431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zh-TW"/>
          </a:p>
        </p:txBody>
      </p:sp>
      <p:sp>
        <p:nvSpPr>
          <p:cNvPr id="43014" name="Line 8"/>
          <p:cNvSpPr>
            <a:spLocks noChangeShapeType="1"/>
          </p:cNvSpPr>
          <p:nvPr/>
        </p:nvSpPr>
        <p:spPr bwMode="auto">
          <a:xfrm>
            <a:off x="8388350" y="1484313"/>
            <a:ext cx="0" cy="573087"/>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fa-I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548759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12788"/>
            <a:ext cx="8870950" cy="571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AutoShape 7"/>
          <p:cNvSpPr>
            <a:spLocks noChangeArrowheads="1"/>
          </p:cNvSpPr>
          <p:nvPr/>
        </p:nvSpPr>
        <p:spPr bwMode="auto">
          <a:xfrm>
            <a:off x="4067175" y="3429000"/>
            <a:ext cx="288925" cy="360363"/>
          </a:xfrm>
          <a:prstGeom prst="downArrow">
            <a:avLst>
              <a:gd name="adj1" fmla="val 50000"/>
              <a:gd name="adj2" fmla="val 31181"/>
            </a:avLst>
          </a:prstGeom>
          <a:solidFill>
            <a:srgbClr val="FFC000"/>
          </a:solidFill>
          <a:ln w="9525">
            <a:solidFill>
              <a:schemeClr val="tx1"/>
            </a:solidFill>
            <a:miter lim="800000"/>
            <a:headEnd/>
            <a:tailEnd/>
          </a:ln>
        </p:spPr>
        <p:txBody>
          <a:bodyPr vert="eaVert" wrap="none" anchor="ctr"/>
          <a:lstStyle/>
          <a:p>
            <a:endParaRPr lang="en-US" altLang="zh-TW"/>
          </a:p>
        </p:txBody>
      </p:sp>
      <p:sp>
        <p:nvSpPr>
          <p:cNvPr id="43012" name="Rectangle 8"/>
          <p:cNvSpPr>
            <a:spLocks noChangeArrowheads="1"/>
          </p:cNvSpPr>
          <p:nvPr/>
        </p:nvSpPr>
        <p:spPr bwMode="auto">
          <a:xfrm>
            <a:off x="1331913" y="2492375"/>
            <a:ext cx="7645400" cy="576263"/>
          </a:xfrm>
          <a:prstGeom prst="rect">
            <a:avLst/>
          </a:prstGeom>
          <a:solidFill>
            <a:srgbClr val="FFCC99"/>
          </a:solidFill>
          <a:ln>
            <a:solidFill>
              <a:schemeClr val="tx1"/>
            </a:solidFill>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spcBef>
                <a:spcPct val="0"/>
              </a:spcBef>
              <a:buFontTx/>
              <a:buNone/>
              <a:defRPr/>
            </a:pPr>
            <a:r>
              <a:rPr lang="en-US" altLang="zh-TW" sz="1800" dirty="0" smtClean="0">
                <a:latin typeface="+mn-lt"/>
              </a:rPr>
              <a:t>You can rank the search results with different field options, e.g. source </a:t>
            </a:r>
            <a:r>
              <a:rPr lang="en-US" altLang="zh-TW" sz="1800" dirty="0">
                <a:latin typeface="+mn-lt"/>
              </a:rPr>
              <a:t>t</a:t>
            </a:r>
            <a:r>
              <a:rPr lang="en-US" altLang="zh-TW" sz="1800" dirty="0" smtClean="0">
                <a:latin typeface="+mn-lt"/>
              </a:rPr>
              <a:t>itles</a:t>
            </a:r>
          </a:p>
        </p:txBody>
      </p:sp>
      <p:sp>
        <p:nvSpPr>
          <p:cNvPr id="43013" name="Rectangle 5"/>
          <p:cNvSpPr>
            <a:spLocks noChangeArrowheads="1"/>
          </p:cNvSpPr>
          <p:nvPr/>
        </p:nvSpPr>
        <p:spPr bwMode="auto">
          <a:xfrm>
            <a:off x="6877050" y="4222750"/>
            <a:ext cx="2016125" cy="1150938"/>
          </a:xfrm>
          <a:prstGeom prst="rect">
            <a:avLst/>
          </a:prstGeom>
          <a:solidFill>
            <a:srgbClr val="FFCC99"/>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defRPr/>
            </a:pPr>
            <a:r>
              <a:rPr lang="en-US" altLang="zh-TW" sz="1400" dirty="0" smtClean="0">
                <a:latin typeface="+mn-lt"/>
              </a:rPr>
              <a:t>e.g. Rank the journals by number of articles on this topic</a:t>
            </a:r>
          </a:p>
        </p:txBody>
      </p:sp>
      <p:sp>
        <p:nvSpPr>
          <p:cNvPr id="44038" name="AutoShape 8"/>
          <p:cNvSpPr>
            <a:spLocks/>
          </p:cNvSpPr>
          <p:nvPr/>
        </p:nvSpPr>
        <p:spPr bwMode="auto">
          <a:xfrm>
            <a:off x="6588125" y="3933825"/>
            <a:ext cx="215900" cy="1728788"/>
          </a:xfrm>
          <a:prstGeom prst="rightBrace">
            <a:avLst>
              <a:gd name="adj1" fmla="val 66728"/>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zh-TW"/>
          </a:p>
        </p:txBody>
      </p:sp>
      <p:sp>
        <p:nvSpPr>
          <p:cNvPr id="43015" name="Rectangle 8"/>
          <p:cNvSpPr>
            <a:spLocks noChangeArrowheads="1"/>
          </p:cNvSpPr>
          <p:nvPr/>
        </p:nvSpPr>
        <p:spPr bwMode="gray">
          <a:xfrm>
            <a:off x="300038" y="1889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kumimoji="0" lang="en-US" altLang="zh-TW" sz="3200" b="1">
                <a:solidFill>
                  <a:srgbClr val="FF6600"/>
                </a:solidFill>
                <a:latin typeface="Calibri" pitchFamily="34" charset="0"/>
              </a:rPr>
              <a:t>1. Analyze Results</a:t>
            </a:r>
            <a:endParaRPr kumimoji="0" lang="en-US" altLang="zh-TW" sz="3200" b="1" noProof="1">
              <a:solidFill>
                <a:srgbClr val="FF6600"/>
              </a:solidFill>
              <a:latin typeface="Calibri" pitchFamily="34" charset="0"/>
            </a:endParaRPr>
          </a:p>
        </p:txBody>
      </p:sp>
      <p:sp>
        <p:nvSpPr>
          <p:cNvPr id="9" name="Rectangle 8"/>
          <p:cNvSpPr>
            <a:spLocks noChangeArrowheads="1"/>
          </p:cNvSpPr>
          <p:nvPr/>
        </p:nvSpPr>
        <p:spPr bwMode="auto">
          <a:xfrm>
            <a:off x="2627313" y="981075"/>
            <a:ext cx="3240087" cy="576263"/>
          </a:xfrm>
          <a:prstGeom prst="rect">
            <a:avLst/>
          </a:prstGeom>
          <a:solidFill>
            <a:srgbClr val="FFCC99"/>
          </a:solidFill>
          <a:ln>
            <a:solidFill>
              <a:schemeClr val="tx1"/>
            </a:solidFill>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defRPr/>
            </a:pPr>
            <a:r>
              <a:rPr lang="en-US" altLang="zh-TW" sz="1800" dirty="0" smtClean="0">
                <a:latin typeface="+mn-lt"/>
              </a:rPr>
              <a:t>Max number of items to display:</a:t>
            </a:r>
            <a:br>
              <a:rPr lang="en-US" altLang="zh-TW" sz="1800" dirty="0" smtClean="0">
                <a:latin typeface="+mn-lt"/>
              </a:rPr>
            </a:br>
            <a:r>
              <a:rPr lang="en-US" altLang="zh-TW" sz="1800" dirty="0" smtClean="0">
                <a:latin typeface="+mn-lt"/>
              </a:rPr>
              <a:t> top 500 results </a:t>
            </a: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672569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22313"/>
            <a:ext cx="85185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Rectangle 7"/>
          <p:cNvSpPr>
            <a:spLocks noChangeArrowheads="1"/>
          </p:cNvSpPr>
          <p:nvPr/>
        </p:nvSpPr>
        <p:spPr bwMode="auto">
          <a:xfrm>
            <a:off x="6586538" y="1412875"/>
            <a:ext cx="1873250" cy="646113"/>
          </a:xfrm>
          <a:prstGeom prst="rect">
            <a:avLst/>
          </a:prstGeom>
          <a:solidFill>
            <a:srgbClr val="FFCC99"/>
          </a:solidFill>
          <a:ln w="9525">
            <a:solidFill>
              <a:srgbClr val="FF0000"/>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spcBef>
                <a:spcPct val="0"/>
              </a:spcBef>
              <a:buFontTx/>
              <a:buNone/>
              <a:defRPr/>
            </a:pPr>
            <a:r>
              <a:rPr lang="en-US" altLang="zh-TW" sz="1400" dirty="0" smtClean="0">
                <a:latin typeface="+mn-lt"/>
              </a:rPr>
              <a:t>Citation statistics of records found </a:t>
            </a:r>
          </a:p>
        </p:txBody>
      </p:sp>
      <p:sp>
        <p:nvSpPr>
          <p:cNvPr id="44036" name="Rectangle 8"/>
          <p:cNvSpPr>
            <a:spLocks noChangeArrowheads="1"/>
          </p:cNvSpPr>
          <p:nvPr/>
        </p:nvSpPr>
        <p:spPr bwMode="gray">
          <a:xfrm>
            <a:off x="373063" y="1889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kumimoji="0" lang="en-US" altLang="zh-TW" sz="3200" b="1">
                <a:solidFill>
                  <a:srgbClr val="FF6600"/>
                </a:solidFill>
                <a:latin typeface="Calibri" pitchFamily="34" charset="0"/>
              </a:rPr>
              <a:t>2. Create Citation Report</a:t>
            </a:r>
            <a:endParaRPr kumimoji="0" lang="en-US" altLang="zh-TW" sz="3200" b="1" noProof="1">
              <a:solidFill>
                <a:srgbClr val="FF6600"/>
              </a:solidFill>
              <a:latin typeface="Calibri" pitchFamily="34" charset="0"/>
            </a:endParaRPr>
          </a:p>
        </p:txBody>
      </p:sp>
      <p:sp>
        <p:nvSpPr>
          <p:cNvPr id="44037" name="Rectangle 5"/>
          <p:cNvSpPr>
            <a:spLocks noChangeArrowheads="1"/>
          </p:cNvSpPr>
          <p:nvPr/>
        </p:nvSpPr>
        <p:spPr bwMode="auto">
          <a:xfrm>
            <a:off x="4284663" y="4868863"/>
            <a:ext cx="1871662" cy="360362"/>
          </a:xfrm>
          <a:prstGeom prst="rect">
            <a:avLst/>
          </a:prstGeom>
          <a:solidFill>
            <a:srgbClr val="FFCC99"/>
          </a:solidFill>
          <a:ln w="9525">
            <a:solidFill>
              <a:srgbClr val="FF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eaLnBrk="1" hangingPunct="1">
              <a:spcBef>
                <a:spcPct val="0"/>
              </a:spcBef>
              <a:buFontTx/>
              <a:buNone/>
              <a:defRPr/>
            </a:pPr>
            <a:r>
              <a:rPr lang="en-US" altLang="zh-TW" sz="1400" dirty="0" smtClean="0">
                <a:latin typeface="+mn-lt"/>
              </a:rPr>
              <a:t>Most highly cited article</a:t>
            </a:r>
          </a:p>
        </p:txBody>
      </p:sp>
      <p:sp>
        <p:nvSpPr>
          <p:cNvPr id="45062" name="Line 8"/>
          <p:cNvSpPr>
            <a:spLocks noChangeShapeType="1"/>
          </p:cNvSpPr>
          <p:nvPr/>
        </p:nvSpPr>
        <p:spPr bwMode="auto">
          <a:xfrm>
            <a:off x="6156325" y="5013325"/>
            <a:ext cx="1655763" cy="287338"/>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fa-IR"/>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869944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43408"/>
            <a:ext cx="7620000" cy="1143000"/>
          </a:xfrm>
        </p:spPr>
        <p:txBody>
          <a:bodyPr/>
          <a:lstStyle/>
          <a:p>
            <a:r>
              <a:rPr lang="en-US" dirty="0"/>
              <a:t>Scopus</a:t>
            </a:r>
            <a:endParaRPr lang="fa-IR" dirty="0"/>
          </a:p>
        </p:txBody>
      </p:sp>
      <p:sp>
        <p:nvSpPr>
          <p:cNvPr id="2" name="Content Placeholder 1"/>
          <p:cNvSpPr>
            <a:spLocks noGrp="1"/>
          </p:cNvSpPr>
          <p:nvPr>
            <p:ph idx="1"/>
          </p:nvPr>
        </p:nvSpPr>
        <p:spPr>
          <a:xfrm>
            <a:off x="467544" y="836712"/>
            <a:ext cx="7620000" cy="4800600"/>
          </a:xfrm>
        </p:spPr>
        <p:txBody>
          <a:bodyPr>
            <a:noAutofit/>
          </a:bodyPr>
          <a:lstStyle/>
          <a:p>
            <a:pPr algn="l" rtl="0"/>
            <a:r>
              <a:rPr lang="en-US" sz="2400" dirty="0"/>
              <a:t>Scopus is owned and produced by Elsevier</a:t>
            </a:r>
            <a:r>
              <a:rPr lang="en-US" sz="2400" dirty="0" smtClean="0"/>
              <a:t>.</a:t>
            </a:r>
            <a:endParaRPr lang="en-US" sz="2400" dirty="0"/>
          </a:p>
          <a:p>
            <a:pPr algn="l" rtl="0"/>
            <a:r>
              <a:rPr lang="en-US" sz="2400" b="1" dirty="0"/>
              <a:t>Journal Coverage:</a:t>
            </a:r>
          </a:p>
          <a:p>
            <a:pPr lvl="1" algn="l" rtl="0"/>
            <a:r>
              <a:rPr lang="en-US" dirty="0"/>
              <a:t>Indexes more journals than Web of Science, including some conference proceedings, which results in better coverage for Economics and IT. Includes journals such as International Journal of Entrepreneurship and Innovation Management, Human Resource Management Journal, Journal of Economics and Business, Journal of International Financial Markets, Institutions and </a:t>
            </a:r>
            <a:r>
              <a:rPr lang="en-US" dirty="0" err="1"/>
              <a:t>Moey</a:t>
            </a:r>
            <a:r>
              <a:rPr lang="en-US" dirty="0" smtClean="0"/>
              <a:t>.</a:t>
            </a:r>
            <a:endParaRPr lang="en-US" sz="2400" dirty="0"/>
          </a:p>
          <a:p>
            <a:pPr algn="l" rtl="0"/>
            <a:r>
              <a:rPr lang="en-US" sz="2400" b="1" dirty="0"/>
              <a:t>Citation Coverage</a:t>
            </a:r>
            <a:r>
              <a:rPr lang="en-US" sz="2400" b="1" dirty="0" smtClean="0"/>
              <a:t>:</a:t>
            </a:r>
            <a:endParaRPr lang="en-US" sz="2400" dirty="0"/>
          </a:p>
          <a:p>
            <a:pPr lvl="1" algn="l" rtl="0"/>
            <a:r>
              <a:rPr lang="en-US" dirty="0"/>
              <a:t>Only indexes citations starting from 1996</a:t>
            </a:r>
          </a:p>
          <a:p>
            <a:pPr lvl="1" algn="l" rtl="0"/>
            <a:r>
              <a:rPr lang="en-US" dirty="0"/>
              <a:t>Only counts references to publications that are also in the database</a:t>
            </a:r>
          </a:p>
          <a:p>
            <a:pPr lvl="1" algn="l" rtl="0"/>
            <a:r>
              <a:rPr lang="en-US" dirty="0"/>
              <a:t>Use Citation Tracker to generate analyses on up to 5000 publications</a:t>
            </a:r>
          </a:p>
          <a:p>
            <a:pPr lvl="1" algn="l" rtl="0"/>
            <a:r>
              <a:rPr lang="en-US" dirty="0"/>
              <a:t>Citations per year and per publication (with or without self-citations), h-index</a:t>
            </a:r>
            <a:endParaRPr lang="fa-IR"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77563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hlinkClick r:id="rId2"/>
              </a:rPr>
              <a:t>Citation Databases</a:t>
            </a:r>
            <a:r>
              <a:rPr lang="en-US" dirty="0"/>
              <a:t/>
            </a:r>
            <a:br>
              <a:rPr lang="en-US" dirty="0"/>
            </a:br>
            <a:endParaRPr lang="fa-IR" dirty="0"/>
          </a:p>
        </p:txBody>
      </p:sp>
      <p:sp>
        <p:nvSpPr>
          <p:cNvPr id="2" name="Content Placeholder 1"/>
          <p:cNvSpPr>
            <a:spLocks noGrp="1"/>
          </p:cNvSpPr>
          <p:nvPr>
            <p:ph idx="1"/>
          </p:nvPr>
        </p:nvSpPr>
        <p:spPr/>
        <p:txBody>
          <a:bodyPr>
            <a:normAutofit lnSpcReduction="10000"/>
          </a:bodyPr>
          <a:lstStyle/>
          <a:p>
            <a:pPr algn="l" rtl="0"/>
            <a:r>
              <a:rPr lang="en-US" b="1" dirty="0"/>
              <a:t>Citation databases</a:t>
            </a:r>
            <a:r>
              <a:rPr lang="en-US" dirty="0"/>
              <a:t> are </a:t>
            </a:r>
            <a:r>
              <a:rPr lang="en-US" b="1" dirty="0"/>
              <a:t>databases</a:t>
            </a:r>
            <a:r>
              <a:rPr lang="en-US" dirty="0"/>
              <a:t> that have been developed for evaluating publications. The </a:t>
            </a:r>
            <a:r>
              <a:rPr lang="en-US" b="1" dirty="0"/>
              <a:t>citation databases</a:t>
            </a:r>
            <a:r>
              <a:rPr lang="en-US" dirty="0"/>
              <a:t> enable you to count citations and check, for example, which articles or journals are the most cited </a:t>
            </a:r>
            <a:r>
              <a:rPr lang="en-US" dirty="0" smtClean="0"/>
              <a:t>ones</a:t>
            </a:r>
          </a:p>
          <a:p>
            <a:pPr algn="l" rtl="0"/>
            <a:endParaRPr lang="en-US" dirty="0"/>
          </a:p>
          <a:p>
            <a:pPr algn="l" rtl="0"/>
            <a:r>
              <a:rPr lang="en-US" dirty="0"/>
              <a:t>In a citation database you get information about who has cited an article and how many times an author has been cited. You can also list all articles citing the same source.</a:t>
            </a:r>
            <a:endParaRPr lang="en-US" dirty="0" smtClean="0"/>
          </a:p>
          <a:p>
            <a:pPr algn="l" rtl="0"/>
            <a:endParaRPr lang="en-US" dirty="0"/>
          </a:p>
          <a:p>
            <a:pPr algn="l" rtl="0"/>
            <a:r>
              <a:rPr lang="en-US" dirty="0" smtClean="0"/>
              <a:t>Most important citation database are</a:t>
            </a:r>
          </a:p>
          <a:p>
            <a:pPr algn="l" rtl="0"/>
            <a:r>
              <a:rPr lang="en-US" dirty="0" smtClean="0"/>
              <a:t> “</a:t>
            </a:r>
            <a:r>
              <a:rPr lang="en-US" b="1" i="1" u="sng" dirty="0" smtClean="0">
                <a:solidFill>
                  <a:srgbClr val="7030A0"/>
                </a:solidFill>
              </a:rPr>
              <a:t>Web of Science</a:t>
            </a:r>
            <a:r>
              <a:rPr lang="en-US" dirty="0" smtClean="0"/>
              <a:t>”, </a:t>
            </a:r>
          </a:p>
          <a:p>
            <a:pPr algn="l" rtl="0"/>
            <a:r>
              <a:rPr lang="en-US" dirty="0" smtClean="0"/>
              <a:t>“</a:t>
            </a:r>
            <a:r>
              <a:rPr lang="en-US" b="1" i="1" u="sng" dirty="0">
                <a:solidFill>
                  <a:srgbClr val="7030A0"/>
                </a:solidFill>
              </a:rPr>
              <a:t>Scopus</a:t>
            </a:r>
            <a:r>
              <a:rPr lang="en-US" dirty="0" smtClean="0"/>
              <a:t>” </a:t>
            </a:r>
          </a:p>
          <a:p>
            <a:pPr algn="l" rtl="0"/>
            <a:r>
              <a:rPr lang="en-US" dirty="0" smtClean="0"/>
              <a:t> “</a:t>
            </a:r>
            <a:r>
              <a:rPr lang="en-US" b="1" i="1" u="sng" dirty="0">
                <a:solidFill>
                  <a:srgbClr val="7030A0"/>
                </a:solidFill>
              </a:rPr>
              <a:t>Google Scholar</a:t>
            </a:r>
            <a:r>
              <a:rPr lang="en-US" i="1" u="sng" dirty="0" smtClean="0"/>
              <a:t>”</a:t>
            </a:r>
            <a:endParaRPr lang="fa-IR" i="1" u="sng"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405771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SCImago</a:t>
            </a:r>
            <a:r>
              <a:rPr lang="en-US" dirty="0" smtClean="0"/>
              <a:t> </a:t>
            </a:r>
            <a:endParaRPr lang="fa-IR" dirty="0"/>
          </a:p>
        </p:txBody>
      </p:sp>
      <p:sp>
        <p:nvSpPr>
          <p:cNvPr id="3" name="Text Placeholder 2"/>
          <p:cNvSpPr>
            <a:spLocks noGrp="1"/>
          </p:cNvSpPr>
          <p:nvPr>
            <p:ph idx="1"/>
          </p:nvPr>
        </p:nvSpPr>
        <p:spPr/>
        <p:txBody>
          <a:bodyPr/>
          <a:lstStyle/>
          <a:p>
            <a:pPr algn="just" rtl="0"/>
            <a:r>
              <a:rPr lang="en-US" b="1" dirty="0" smtClean="0"/>
              <a:t>The </a:t>
            </a:r>
            <a:r>
              <a:rPr lang="en-US" b="1" dirty="0" err="1" smtClean="0"/>
              <a:t>SCImago</a:t>
            </a:r>
            <a:r>
              <a:rPr lang="en-US" b="1" dirty="0" smtClean="0"/>
              <a:t> Journal &amp; Country Rank is a publicly available portal that includes the journals and country scientific indicators developed from the information contained in the Scopus® database (Elsevier B.V.). These indicators can be used to assess and analyze scientific domains. Journals can be compared or </a:t>
            </a:r>
            <a:r>
              <a:rPr lang="en-US" b="1" dirty="0" err="1" smtClean="0"/>
              <a:t>analysed</a:t>
            </a:r>
            <a:r>
              <a:rPr lang="en-US" b="1" dirty="0" smtClean="0"/>
              <a:t> separately. Country rankings may also be compared or </a:t>
            </a:r>
            <a:r>
              <a:rPr lang="en-US" b="1" dirty="0" err="1" smtClean="0"/>
              <a:t>analysed</a:t>
            </a:r>
            <a:r>
              <a:rPr lang="en-US" b="1" dirty="0" smtClean="0"/>
              <a:t> separately. Journals can be grouped by subject area (27 major thematic areas), subject category (313 specific subject categories) or by country. Citation data is drawn from over 21,500 titles from more than 5,000 international publishers and country performance metrics from 239 countries worldwide. The SJCR allows you also to embed </a:t>
            </a:r>
            <a:r>
              <a:rPr lang="en-US" b="1" dirty="0" err="1" smtClean="0"/>
              <a:t>significative</a:t>
            </a:r>
            <a:r>
              <a:rPr lang="en-US" b="1" dirty="0" smtClean="0"/>
              <a:t> journal metrics into your web as a clickable image widget</a:t>
            </a:r>
            <a:endParaRPr lang="fa-IR" b="1"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98881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Scopus Metrics</a:t>
            </a:r>
            <a:endParaRPr lang="fa-IR" dirty="0"/>
          </a:p>
        </p:txBody>
      </p:sp>
      <p:sp>
        <p:nvSpPr>
          <p:cNvPr id="3" name="Content Placeholder 2"/>
          <p:cNvSpPr>
            <a:spLocks noGrp="1"/>
          </p:cNvSpPr>
          <p:nvPr>
            <p:ph idx="1"/>
          </p:nvPr>
        </p:nvSpPr>
        <p:spPr/>
        <p:txBody>
          <a:bodyPr>
            <a:normAutofit/>
          </a:bodyPr>
          <a:lstStyle/>
          <a:p>
            <a:pPr algn="l" rtl="0"/>
            <a:r>
              <a:rPr lang="en-US" sz="3600" b="1" dirty="0" err="1"/>
              <a:t>CiteScore</a:t>
            </a:r>
            <a:endParaRPr lang="en-US" sz="3600" b="1" dirty="0"/>
          </a:p>
          <a:p>
            <a:pPr algn="l" rtl="0"/>
            <a:r>
              <a:rPr lang="en-US" sz="3600" b="1" dirty="0" smtClean="0"/>
              <a:t>Snip</a:t>
            </a:r>
          </a:p>
          <a:p>
            <a:pPr algn="l" rtl="0"/>
            <a:r>
              <a:rPr lang="en-US" sz="3600" b="1" dirty="0" smtClean="0"/>
              <a:t>SJR</a:t>
            </a:r>
          </a:p>
          <a:p>
            <a:pPr algn="l" rtl="0"/>
            <a:r>
              <a:rPr lang="en-US" sz="3600" b="1" dirty="0" smtClean="0"/>
              <a:t>…</a:t>
            </a:r>
            <a:endParaRPr lang="fa-IR" sz="3600" b="1"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726962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CiteScore</a:t>
            </a:r>
            <a:r>
              <a:rPr lang="en-US" dirty="0"/>
              <a:t> </a:t>
            </a:r>
            <a:endParaRPr lang="fa-IR" dirty="0"/>
          </a:p>
        </p:txBody>
      </p:sp>
      <p:sp>
        <p:nvSpPr>
          <p:cNvPr id="3" name="Content Placeholder 2"/>
          <p:cNvSpPr>
            <a:spLocks noGrp="1"/>
          </p:cNvSpPr>
          <p:nvPr>
            <p:ph idx="1"/>
          </p:nvPr>
        </p:nvSpPr>
        <p:spPr/>
        <p:txBody>
          <a:bodyPr/>
          <a:lstStyle/>
          <a:p>
            <a:pPr algn="l" rtl="0"/>
            <a:r>
              <a:rPr lang="en-US" dirty="0"/>
              <a:t>Calculating </a:t>
            </a:r>
            <a:r>
              <a:rPr lang="en-US" dirty="0" err="1"/>
              <a:t>CiteScore</a:t>
            </a:r>
            <a:r>
              <a:rPr lang="en-US" dirty="0"/>
              <a:t> is simple and is based on the average citations received per document. </a:t>
            </a:r>
            <a:r>
              <a:rPr lang="en-US" dirty="0" err="1"/>
              <a:t>CiteScore</a:t>
            </a:r>
            <a:r>
              <a:rPr lang="en-US" dirty="0"/>
              <a:t> is the number of citations received by a journal in one year to documents published in the three previous years, divided by the number of documents indexed in Scopus published in those same three years</a:t>
            </a:r>
            <a:r>
              <a:rPr lang="en-US" dirty="0" smtClean="0"/>
              <a:t>.</a:t>
            </a:r>
          </a:p>
          <a:p>
            <a:pPr algn="l" rtl="0"/>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8147328" cy="270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52957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a:t>SJR</a:t>
            </a:r>
            <a:r>
              <a:rPr lang="en-US" b="0" dirty="0"/>
              <a:t> (</a:t>
            </a:r>
            <a:r>
              <a:rPr lang="en-US" b="0" dirty="0" err="1"/>
              <a:t>SCImago</a:t>
            </a:r>
            <a:r>
              <a:rPr lang="en-US" b="0" dirty="0"/>
              <a:t> Journal Rank)</a:t>
            </a:r>
            <a:br>
              <a:rPr lang="en-US" b="0" dirty="0"/>
            </a:br>
            <a:endParaRPr lang="fa-IR" dirty="0"/>
          </a:p>
        </p:txBody>
      </p:sp>
      <p:sp>
        <p:nvSpPr>
          <p:cNvPr id="3" name="Text Placeholder 2"/>
          <p:cNvSpPr>
            <a:spLocks noGrp="1"/>
          </p:cNvSpPr>
          <p:nvPr>
            <p:ph idx="1"/>
          </p:nvPr>
        </p:nvSpPr>
        <p:spPr/>
        <p:txBody>
          <a:bodyPr>
            <a:noAutofit/>
          </a:bodyPr>
          <a:lstStyle/>
          <a:p>
            <a:pPr algn="just" rtl="0"/>
            <a:r>
              <a:rPr lang="en-US" sz="2400" i="1" dirty="0"/>
              <a:t>SJR</a:t>
            </a:r>
            <a:r>
              <a:rPr lang="en-US" sz="2400" dirty="0"/>
              <a:t> is weighted by the prestige of a journal. Subject field, quality, and reputation of the journal have a direct effect on the value of a citation.</a:t>
            </a:r>
          </a:p>
          <a:p>
            <a:pPr algn="just" rtl="0"/>
            <a:r>
              <a:rPr lang="en-US" sz="2400" i="1" dirty="0"/>
              <a:t>SJR</a:t>
            </a:r>
            <a:r>
              <a:rPr lang="en-US" sz="2400" dirty="0"/>
              <a:t> assigns relative scores to all of the sources in a citation network. Its methodology is inspired by the Google PageRank algorithm, in that not all citations are equal. A source transfers its own 'prestige', or status, to another source through the act of citing it. A citation from a source with a relatively high </a:t>
            </a:r>
            <a:r>
              <a:rPr lang="en-US" sz="2400" i="1" dirty="0"/>
              <a:t>SJR</a:t>
            </a:r>
            <a:r>
              <a:rPr lang="en-US" sz="2400" dirty="0"/>
              <a:t> is worth more than a citation from a source with a lower </a:t>
            </a:r>
            <a:r>
              <a:rPr lang="en-US" sz="2400" i="1" dirty="0"/>
              <a:t>SJR</a:t>
            </a:r>
            <a:r>
              <a:rPr lang="en-US" sz="2400" dirty="0"/>
              <a:t>.</a:t>
            </a:r>
          </a:p>
          <a:p>
            <a:pPr algn="just" rtl="0"/>
            <a:endParaRPr lang="fa-IR" sz="2400"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157276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1143000"/>
          </a:xfrm>
        </p:spPr>
        <p:txBody>
          <a:bodyPr/>
          <a:lstStyle/>
          <a:p>
            <a:r>
              <a:rPr lang="en-US" b="0" i="1" dirty="0"/>
              <a:t>SNIP</a:t>
            </a:r>
            <a:r>
              <a:rPr lang="en-US" b="0" dirty="0"/>
              <a:t> (Source Normalized Impact per Paper)</a:t>
            </a:r>
            <a:br>
              <a:rPr lang="en-US" b="0" dirty="0"/>
            </a:br>
            <a:endParaRPr lang="fa-IR" dirty="0"/>
          </a:p>
        </p:txBody>
      </p:sp>
      <p:sp>
        <p:nvSpPr>
          <p:cNvPr id="3" name="Text Placeholder 2"/>
          <p:cNvSpPr>
            <a:spLocks noGrp="1"/>
          </p:cNvSpPr>
          <p:nvPr>
            <p:ph idx="1"/>
          </p:nvPr>
        </p:nvSpPr>
        <p:spPr/>
        <p:txBody>
          <a:bodyPr>
            <a:noAutofit/>
          </a:bodyPr>
          <a:lstStyle/>
          <a:p>
            <a:pPr algn="l" rtl="0"/>
            <a:r>
              <a:rPr lang="en-US" sz="2000" i="1" dirty="0"/>
              <a:t>SNIP</a:t>
            </a:r>
            <a:r>
              <a:rPr lang="en-US" sz="2000" dirty="0"/>
              <a:t> measures a source’s contextual citation impact by weighting citations based on the total number of citations in a subject field. It helps you make a direct comparison of sources in different subject fields.</a:t>
            </a:r>
          </a:p>
          <a:p>
            <a:pPr algn="l" rtl="0"/>
            <a:r>
              <a:rPr lang="en-US" sz="2000" i="1" dirty="0"/>
              <a:t>SNIP</a:t>
            </a:r>
            <a:r>
              <a:rPr lang="en-US" sz="2000" dirty="0"/>
              <a:t> takes into account characteristics of the source's subject field, which is the set of documents citing that source. </a:t>
            </a:r>
            <a:r>
              <a:rPr lang="en-US" sz="2000" i="1" dirty="0"/>
              <a:t>SNIP</a:t>
            </a:r>
            <a:r>
              <a:rPr lang="en-US" sz="2000" dirty="0"/>
              <a:t> especially considers</a:t>
            </a:r>
          </a:p>
          <a:p>
            <a:pPr lvl="1" algn="l" rtl="0"/>
            <a:r>
              <a:rPr lang="en-US" dirty="0"/>
              <a:t>the frequency at which authors cite other papers in their reference lists</a:t>
            </a:r>
          </a:p>
          <a:p>
            <a:pPr lvl="1" algn="l" rtl="0"/>
            <a:r>
              <a:rPr lang="en-US" dirty="0"/>
              <a:t>the speed at which citation impact matures</a:t>
            </a:r>
          </a:p>
          <a:p>
            <a:pPr lvl="1" algn="l" rtl="0"/>
            <a:r>
              <a:rPr lang="en-US" dirty="0"/>
              <a:t>the extent to which the database used in the assessment covers the field’s literature</a:t>
            </a:r>
          </a:p>
          <a:p>
            <a:pPr algn="l" rtl="0"/>
            <a:r>
              <a:rPr lang="en-US" sz="2000" i="1" dirty="0"/>
              <a:t>SNIP</a:t>
            </a:r>
            <a:r>
              <a:rPr lang="en-US" sz="2000" dirty="0"/>
              <a:t> is the ratio of a source's average citation count per paper and the citation potential of its subject field.</a:t>
            </a:r>
          </a:p>
          <a:p>
            <a:pPr algn="l" rtl="0"/>
            <a:endParaRPr lang="fa-IR" sz="2000"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173615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Rank</a:t>
            </a:r>
            <a:endParaRPr lang="fa-IR" dirty="0"/>
          </a:p>
        </p:txBody>
      </p:sp>
      <p:sp>
        <p:nvSpPr>
          <p:cNvPr id="3" name="Text Placeholder 2"/>
          <p:cNvSpPr>
            <a:spLocks noGrp="1"/>
          </p:cNvSpPr>
          <p:nvPr>
            <p:ph idx="1"/>
          </p:nvPr>
        </p:nvSpPr>
        <p:spPr/>
        <p:txBody>
          <a:bodyPr/>
          <a:lstStyle/>
          <a:p>
            <a:endParaRPr lang="fa-IR"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95400"/>
            <a:ext cx="8231831"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288971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idx="1"/>
          </p:nvPr>
        </p:nvSpPr>
        <p:spPr/>
        <p:txBody>
          <a:bodyPr/>
          <a:lstStyle/>
          <a:p>
            <a:endParaRPr lang="fa-IR"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61975"/>
            <a:ext cx="79342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702996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Rank </a:t>
            </a:r>
            <a:endParaRPr lang="fa-IR" dirty="0"/>
          </a:p>
        </p:txBody>
      </p:sp>
      <p:sp>
        <p:nvSpPr>
          <p:cNvPr id="3" name="Text Placeholder 2"/>
          <p:cNvSpPr>
            <a:spLocks noGrp="1"/>
          </p:cNvSpPr>
          <p:nvPr>
            <p:ph idx="1"/>
          </p:nvPr>
        </p:nvSpPr>
        <p:spPr/>
        <p:txBody>
          <a:bodyPr/>
          <a:lstStyle/>
          <a:p>
            <a:endParaRPr lang="fa-IR"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07892"/>
            <a:ext cx="8839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920573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idx="1"/>
          </p:nvPr>
        </p:nvSpPr>
        <p:spPr/>
        <p:txBody>
          <a:bodyPr/>
          <a:lstStyle/>
          <a:p>
            <a:endParaRPr lang="fa-IR"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1013"/>
            <a:ext cx="876300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614985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idx="1"/>
          </p:nvPr>
        </p:nvSpPr>
        <p:spPr/>
        <p:txBody>
          <a:bodyPr/>
          <a:lstStyle/>
          <a:p>
            <a:endParaRPr lang="fa-IR"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7620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822000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7620000" cy="1143000"/>
          </a:xfrm>
        </p:spPr>
        <p:txBody>
          <a:bodyPr/>
          <a:lstStyle/>
          <a:p>
            <a:r>
              <a:rPr lang="en-US" dirty="0" smtClean="0"/>
              <a:t>Web of Sciences</a:t>
            </a:r>
            <a:endParaRPr lang="fa-IR" dirty="0"/>
          </a:p>
        </p:txBody>
      </p:sp>
      <p:sp>
        <p:nvSpPr>
          <p:cNvPr id="2" name="Content Placeholder 1"/>
          <p:cNvSpPr>
            <a:spLocks noGrp="1"/>
          </p:cNvSpPr>
          <p:nvPr>
            <p:ph idx="1"/>
          </p:nvPr>
        </p:nvSpPr>
        <p:spPr>
          <a:xfrm>
            <a:off x="457200" y="1052736"/>
            <a:ext cx="7620000" cy="5348064"/>
          </a:xfrm>
        </p:spPr>
        <p:txBody>
          <a:bodyPr>
            <a:noAutofit/>
          </a:bodyPr>
          <a:lstStyle/>
          <a:p>
            <a:pPr algn="l" rtl="0"/>
            <a:r>
              <a:rPr lang="en-US" sz="1600" b="1" dirty="0"/>
              <a:t>Web of Science is owned and produced by Thomson Reuters. </a:t>
            </a:r>
            <a:r>
              <a:rPr lang="en-US" sz="1600" b="1" dirty="0" err="1"/>
              <a:t>WoS</a:t>
            </a:r>
            <a:r>
              <a:rPr lang="en-US" sz="1600" b="1" dirty="0"/>
              <a:t> is composed of three databases containing citations from international scientific journals:</a:t>
            </a:r>
          </a:p>
          <a:p>
            <a:pPr algn="l" rtl="0"/>
            <a:endParaRPr lang="en-US" sz="1600" dirty="0"/>
          </a:p>
          <a:p>
            <a:pPr lvl="1" algn="l" rtl="0"/>
            <a:r>
              <a:rPr lang="en-US" sz="1600" dirty="0">
                <a:solidFill>
                  <a:srgbClr val="7030A0"/>
                </a:solidFill>
              </a:rPr>
              <a:t>Arts &amp; Humanities Citation Index - AHCI</a:t>
            </a:r>
          </a:p>
          <a:p>
            <a:pPr lvl="1" algn="l" rtl="0"/>
            <a:r>
              <a:rPr lang="en-US" sz="1600" dirty="0">
                <a:solidFill>
                  <a:srgbClr val="7030A0"/>
                </a:solidFill>
              </a:rPr>
              <a:t>Social Sciences Citation Index - SSCI</a:t>
            </a:r>
          </a:p>
          <a:p>
            <a:pPr lvl="1" algn="l" rtl="0"/>
            <a:r>
              <a:rPr lang="en-US" sz="1600" dirty="0">
                <a:solidFill>
                  <a:srgbClr val="7030A0"/>
                </a:solidFill>
              </a:rPr>
              <a:t>Science Citation Index - SCI</a:t>
            </a:r>
          </a:p>
          <a:p>
            <a:pPr algn="l" rtl="0"/>
            <a:r>
              <a:rPr lang="en-US" sz="1600" b="1" dirty="0"/>
              <a:t>Journal Coverage:</a:t>
            </a:r>
          </a:p>
          <a:p>
            <a:pPr lvl="1" algn="l" rtl="0"/>
            <a:r>
              <a:rPr lang="en-US" sz="1600" dirty="0"/>
              <a:t>Aims to include the best journals of all fields. Included journals are for example: European Journal of Marketing, Journal of Finance, Strategic Management Journal</a:t>
            </a:r>
          </a:p>
          <a:p>
            <a:pPr algn="l" rtl="0"/>
            <a:endParaRPr lang="en-US" sz="1600" dirty="0"/>
          </a:p>
          <a:p>
            <a:pPr algn="l" rtl="0"/>
            <a:r>
              <a:rPr lang="en-US" sz="1600" b="1" dirty="0"/>
              <a:t>Citation Coverage:</a:t>
            </a:r>
          </a:p>
          <a:p>
            <a:pPr algn="l" rtl="0"/>
            <a:endParaRPr lang="en-US" sz="1600" dirty="0"/>
          </a:p>
          <a:p>
            <a:pPr lvl="1" algn="l" rtl="0"/>
            <a:r>
              <a:rPr lang="en-US" sz="1600" dirty="0"/>
              <a:t>Includes citations starting from the year </a:t>
            </a:r>
            <a:r>
              <a:rPr lang="en-US" sz="1600" dirty="0" smtClean="0"/>
              <a:t>1945</a:t>
            </a:r>
          </a:p>
          <a:p>
            <a:pPr lvl="1" algn="l" rtl="0"/>
            <a:r>
              <a:rPr lang="en-US" sz="1600" dirty="0" smtClean="0"/>
              <a:t>Citations </a:t>
            </a:r>
            <a:r>
              <a:rPr lang="en-US" sz="1600" dirty="0"/>
              <a:t>can be counted in a simple or complex manner, with different results</a:t>
            </a:r>
          </a:p>
          <a:p>
            <a:pPr lvl="1" algn="l" rtl="0"/>
            <a:r>
              <a:rPr lang="en-US" sz="1600" dirty="0"/>
              <a:t>The Citation Report is easy to generate, but only counts references to articles that are also in the database.</a:t>
            </a:r>
          </a:p>
          <a:p>
            <a:pPr lvl="1" algn="l" rtl="0"/>
            <a:r>
              <a:rPr lang="en-US" sz="1600" dirty="0"/>
              <a:t>Searching based on authors by using Cited Reference Search is more cumbersome, but will also return references to items outside of the database, including articles, conference proceedings, books, reports etc.</a:t>
            </a:r>
            <a:endParaRPr lang="fa-IR" sz="1600"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787801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idx="1"/>
          </p:nvPr>
        </p:nvSpPr>
        <p:spPr/>
        <p:txBody>
          <a:bodyPr/>
          <a:lstStyle/>
          <a:p>
            <a:endParaRPr lang="fa-IR"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91540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776600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idx="1"/>
          </p:nvPr>
        </p:nvSpPr>
        <p:spPr/>
        <p:txBody>
          <a:bodyPr/>
          <a:lstStyle/>
          <a:p>
            <a:endParaRPr lang="fa-IR"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1984"/>
            <a:ext cx="84582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175160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i="1" dirty="0">
                <a:latin typeface="Arial" pitchFamily="34" charset="0"/>
              </a:rPr>
              <a:t>Web of Science – </a:t>
            </a:r>
            <a:r>
              <a:rPr lang="en-US" sz="3600" dirty="0">
                <a:latin typeface="Arial" pitchFamily="34" charset="0"/>
              </a:rPr>
              <a:t>What is a citation?</a:t>
            </a:r>
            <a:endParaRPr lang="fa-IR" sz="3600" dirty="0"/>
          </a:p>
        </p:txBody>
      </p:sp>
      <p:sp>
        <p:nvSpPr>
          <p:cNvPr id="2" name="Content Placeholder 1"/>
          <p:cNvSpPr>
            <a:spLocks noGrp="1"/>
          </p:cNvSpPr>
          <p:nvPr>
            <p:ph idx="1"/>
          </p:nvPr>
        </p:nvSpPr>
        <p:spPr>
          <a:xfrm>
            <a:off x="1089493" y="1693248"/>
            <a:ext cx="8407893" cy="4407408"/>
          </a:xfrm>
        </p:spPr>
        <p:txBody>
          <a:bodyPr/>
          <a:lstStyle/>
          <a:p>
            <a:endParaRPr lang="fa-IR" dirty="0"/>
          </a:p>
        </p:txBody>
      </p:sp>
      <p:grpSp>
        <p:nvGrpSpPr>
          <p:cNvPr id="4" name="Group 3"/>
          <p:cNvGrpSpPr/>
          <p:nvPr/>
        </p:nvGrpSpPr>
        <p:grpSpPr>
          <a:xfrm>
            <a:off x="440736" y="1863667"/>
            <a:ext cx="8229600" cy="4480719"/>
            <a:chOff x="152400" y="304800"/>
            <a:chExt cx="8699500" cy="6019800"/>
          </a:xfrm>
        </p:grpSpPr>
        <p:pic>
          <p:nvPicPr>
            <p:cNvPr id="5" name="Picture 3"/>
            <p:cNvPicPr>
              <a:picLocks noChangeAspect="1" noChangeArrowheads="1"/>
            </p:cNvPicPr>
            <p:nvPr/>
          </p:nvPicPr>
          <p:blipFill>
            <a:blip r:embed="rId2" cstate="print"/>
            <a:srcRect/>
            <a:stretch>
              <a:fillRect/>
            </a:stretch>
          </p:blipFill>
          <p:spPr bwMode="auto">
            <a:xfrm>
              <a:off x="6553200" y="3962400"/>
              <a:ext cx="1231900" cy="1219200"/>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2" cstate="print"/>
            <a:srcRect/>
            <a:stretch>
              <a:fillRect/>
            </a:stretch>
          </p:blipFill>
          <p:spPr bwMode="auto">
            <a:xfrm>
              <a:off x="7239000" y="4648200"/>
              <a:ext cx="1231900" cy="1219200"/>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6629400" y="5105400"/>
              <a:ext cx="1231900" cy="1219200"/>
            </a:xfrm>
            <a:prstGeom prst="rect">
              <a:avLst/>
            </a:prstGeom>
            <a:noFill/>
            <a:ln w="9525">
              <a:solidFill>
                <a:schemeClr val="tx2"/>
              </a:solid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5867400" y="4572000"/>
              <a:ext cx="1231900" cy="1219200"/>
            </a:xfrm>
            <a:prstGeom prst="rect">
              <a:avLst/>
            </a:prstGeom>
            <a:noFill/>
            <a:ln w="9525">
              <a:solidFill>
                <a:schemeClr val="tx2"/>
              </a:solidFill>
              <a:miter lim="800000"/>
              <a:headEnd/>
              <a:tailEnd/>
            </a:ln>
          </p:spPr>
        </p:pic>
        <p:pic>
          <p:nvPicPr>
            <p:cNvPr id="9" name="Picture 3"/>
            <p:cNvPicPr>
              <a:picLocks noChangeAspect="1" noChangeArrowheads="1"/>
            </p:cNvPicPr>
            <p:nvPr/>
          </p:nvPicPr>
          <p:blipFill>
            <a:blip r:embed="rId2" cstate="print"/>
            <a:srcRect/>
            <a:stretch>
              <a:fillRect/>
            </a:stretch>
          </p:blipFill>
          <p:spPr bwMode="auto">
            <a:xfrm>
              <a:off x="6934200" y="304800"/>
              <a:ext cx="1231900" cy="1219200"/>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2" cstate="print"/>
            <a:srcRect/>
            <a:stretch>
              <a:fillRect/>
            </a:stretch>
          </p:blipFill>
          <p:spPr bwMode="auto">
            <a:xfrm>
              <a:off x="7620000" y="914400"/>
              <a:ext cx="1231900" cy="1219200"/>
            </a:xfrm>
            <a:prstGeom prst="rect">
              <a:avLst/>
            </a:prstGeom>
            <a:noFill/>
            <a:ln w="9525">
              <a:solidFill>
                <a:schemeClr val="tx2"/>
              </a:solidFill>
              <a:miter lim="800000"/>
              <a:headEnd/>
              <a:tailEnd/>
            </a:ln>
          </p:spPr>
        </p:pic>
        <p:pic>
          <p:nvPicPr>
            <p:cNvPr id="11" name="Picture 3"/>
            <p:cNvPicPr>
              <a:picLocks noChangeAspect="1" noChangeArrowheads="1"/>
            </p:cNvPicPr>
            <p:nvPr/>
          </p:nvPicPr>
          <p:blipFill>
            <a:blip r:embed="rId2" cstate="print"/>
            <a:srcRect/>
            <a:stretch>
              <a:fillRect/>
            </a:stretch>
          </p:blipFill>
          <p:spPr bwMode="auto">
            <a:xfrm>
              <a:off x="6477000" y="1143000"/>
              <a:ext cx="1231900" cy="1219200"/>
            </a:xfrm>
            <a:prstGeom prst="rect">
              <a:avLst/>
            </a:prstGeom>
            <a:noFill/>
            <a:ln w="9525">
              <a:solidFill>
                <a:schemeClr val="tx2"/>
              </a:solidFill>
              <a:miter lim="800000"/>
              <a:headEnd/>
              <a:tailEnd/>
            </a:ln>
          </p:spPr>
        </p:pic>
        <p:pic>
          <p:nvPicPr>
            <p:cNvPr id="12" name="Picture 3"/>
            <p:cNvPicPr>
              <a:picLocks noChangeAspect="1" noChangeArrowheads="1"/>
            </p:cNvPicPr>
            <p:nvPr/>
          </p:nvPicPr>
          <p:blipFill>
            <a:blip r:embed="rId2" cstate="print"/>
            <a:srcRect/>
            <a:stretch>
              <a:fillRect/>
            </a:stretch>
          </p:blipFill>
          <p:spPr bwMode="auto">
            <a:xfrm>
              <a:off x="7239000" y="1676400"/>
              <a:ext cx="1231900" cy="1219200"/>
            </a:xfrm>
            <a:prstGeom prst="rect">
              <a:avLst/>
            </a:prstGeom>
            <a:noFill/>
            <a:ln w="9525">
              <a:solidFill>
                <a:schemeClr val="tx2"/>
              </a:solidFill>
              <a:miter lim="800000"/>
              <a:headEnd/>
              <a:tailEnd/>
            </a:ln>
          </p:spPr>
        </p:pic>
        <p:pic>
          <p:nvPicPr>
            <p:cNvPr id="13" name="Picture 3"/>
            <p:cNvPicPr>
              <a:picLocks noChangeAspect="1" noChangeArrowheads="1"/>
            </p:cNvPicPr>
            <p:nvPr/>
          </p:nvPicPr>
          <p:blipFill>
            <a:blip r:embed="rId2" cstate="print"/>
            <a:srcRect/>
            <a:stretch>
              <a:fillRect/>
            </a:stretch>
          </p:blipFill>
          <p:spPr bwMode="auto">
            <a:xfrm>
              <a:off x="914400" y="2514600"/>
              <a:ext cx="1231900" cy="1219200"/>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2" cstate="print"/>
            <a:srcRect/>
            <a:stretch>
              <a:fillRect/>
            </a:stretch>
          </p:blipFill>
          <p:spPr bwMode="auto">
            <a:xfrm>
              <a:off x="152400" y="3200400"/>
              <a:ext cx="1231900" cy="1219200"/>
            </a:xfrm>
            <a:prstGeom prst="rect">
              <a:avLst/>
            </a:prstGeom>
            <a:noFill/>
            <a:ln w="9525">
              <a:solidFill>
                <a:schemeClr val="tx2"/>
              </a:solidFill>
              <a:miter lim="800000"/>
              <a:headEnd/>
              <a:tailEnd/>
            </a:ln>
          </p:spPr>
        </p:pic>
        <p:pic>
          <p:nvPicPr>
            <p:cNvPr id="15" name="Picture 3"/>
            <p:cNvPicPr>
              <a:picLocks noChangeAspect="1" noChangeArrowheads="1"/>
            </p:cNvPicPr>
            <p:nvPr/>
          </p:nvPicPr>
          <p:blipFill>
            <a:blip r:embed="rId2" cstate="print"/>
            <a:srcRect/>
            <a:stretch>
              <a:fillRect/>
            </a:stretch>
          </p:blipFill>
          <p:spPr bwMode="auto">
            <a:xfrm>
              <a:off x="1143000" y="3429000"/>
              <a:ext cx="1231900" cy="1219200"/>
            </a:xfrm>
            <a:prstGeom prst="rect">
              <a:avLst/>
            </a:prstGeom>
            <a:noFill/>
            <a:ln w="9525">
              <a:solidFill>
                <a:schemeClr val="tx2"/>
              </a:solidFill>
              <a:miter lim="800000"/>
              <a:headEnd/>
              <a:tailEnd/>
            </a:ln>
          </p:spPr>
        </p:pic>
        <p:pic>
          <p:nvPicPr>
            <p:cNvPr id="16" name="Picture 3"/>
            <p:cNvPicPr>
              <a:picLocks noChangeAspect="1" noChangeArrowheads="1"/>
            </p:cNvPicPr>
            <p:nvPr/>
          </p:nvPicPr>
          <p:blipFill>
            <a:blip r:embed="rId2" cstate="print"/>
            <a:srcRect/>
            <a:stretch>
              <a:fillRect/>
            </a:stretch>
          </p:blipFill>
          <p:spPr bwMode="auto">
            <a:xfrm>
              <a:off x="762000" y="4114800"/>
              <a:ext cx="1231900" cy="1219200"/>
            </a:xfrm>
            <a:prstGeom prst="rect">
              <a:avLst/>
            </a:prstGeom>
            <a:noFill/>
            <a:ln w="9525">
              <a:solidFill>
                <a:schemeClr val="tx2"/>
              </a:solidFill>
              <a:miter lim="800000"/>
              <a:headEnd/>
              <a:tailEnd/>
            </a:ln>
          </p:spPr>
        </p:pic>
        <p:pic>
          <p:nvPicPr>
            <p:cNvPr id="17" name="Picture 3"/>
            <p:cNvPicPr>
              <a:picLocks noChangeAspect="1" noChangeArrowheads="1"/>
            </p:cNvPicPr>
            <p:nvPr/>
          </p:nvPicPr>
          <p:blipFill>
            <a:blip r:embed="rId2" cstate="print"/>
            <a:srcRect/>
            <a:stretch>
              <a:fillRect/>
            </a:stretch>
          </p:blipFill>
          <p:spPr bwMode="auto">
            <a:xfrm>
              <a:off x="3705225" y="1403145"/>
              <a:ext cx="1781175" cy="1762125"/>
            </a:xfrm>
            <a:prstGeom prst="rect">
              <a:avLst/>
            </a:prstGeom>
            <a:noFill/>
            <a:ln w="9525">
              <a:solidFill>
                <a:schemeClr val="tx2"/>
              </a:solidFill>
              <a:miter lim="800000"/>
              <a:headEnd/>
              <a:tailEnd/>
            </a:ln>
          </p:spPr>
        </p:pic>
        <p:sp>
          <p:nvSpPr>
            <p:cNvPr id="18" name="Text Box 13"/>
            <p:cNvSpPr txBox="1">
              <a:spLocks noChangeArrowheads="1"/>
            </p:cNvSpPr>
            <p:nvPr/>
          </p:nvSpPr>
          <p:spPr bwMode="auto">
            <a:xfrm>
              <a:off x="7399338" y="609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2004</a:t>
              </a:r>
            </a:p>
          </p:txBody>
        </p:sp>
        <p:sp>
          <p:nvSpPr>
            <p:cNvPr id="19" name="Line 14"/>
            <p:cNvSpPr>
              <a:spLocks noChangeShapeType="1"/>
            </p:cNvSpPr>
            <p:nvPr/>
          </p:nvSpPr>
          <p:spPr bwMode="auto">
            <a:xfrm flipV="1">
              <a:off x="5334000" y="1614488"/>
              <a:ext cx="1295400" cy="671512"/>
            </a:xfrm>
            <a:prstGeom prst="line">
              <a:avLst/>
            </a:prstGeom>
            <a:noFill/>
            <a:ln w="57150">
              <a:solidFill>
                <a:schemeClr val="tx1"/>
              </a:solidFill>
              <a:round/>
              <a:headEnd/>
              <a:tailEnd type="triangle" w="med" len="med"/>
            </a:ln>
          </p:spPr>
          <p:txBody>
            <a:bodyPr/>
            <a:lstStyle/>
            <a:p>
              <a:endParaRPr lang="en-US"/>
            </a:p>
          </p:txBody>
        </p:sp>
        <p:sp>
          <p:nvSpPr>
            <p:cNvPr id="20" name="Line 15"/>
            <p:cNvSpPr>
              <a:spLocks noChangeShapeType="1"/>
            </p:cNvSpPr>
            <p:nvPr/>
          </p:nvSpPr>
          <p:spPr bwMode="auto">
            <a:xfrm flipH="1">
              <a:off x="2133600" y="2590800"/>
              <a:ext cx="1524000" cy="838200"/>
            </a:xfrm>
            <a:prstGeom prst="line">
              <a:avLst/>
            </a:prstGeom>
            <a:noFill/>
            <a:ln w="57150">
              <a:solidFill>
                <a:schemeClr val="tx1"/>
              </a:solidFill>
              <a:round/>
              <a:headEnd/>
              <a:tailEnd type="triangle" w="med" len="med"/>
            </a:ln>
          </p:spPr>
          <p:txBody>
            <a:bodyPr/>
            <a:lstStyle/>
            <a:p>
              <a:endParaRPr lang="en-US"/>
            </a:p>
          </p:txBody>
        </p:sp>
        <p:sp>
          <p:nvSpPr>
            <p:cNvPr id="21" name="Text Box 16"/>
            <p:cNvSpPr txBox="1">
              <a:spLocks noChangeArrowheads="1"/>
            </p:cNvSpPr>
            <p:nvPr/>
          </p:nvSpPr>
          <p:spPr bwMode="auto">
            <a:xfrm>
              <a:off x="2514600" y="2663825"/>
              <a:ext cx="990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Cited References</a:t>
              </a:r>
            </a:p>
          </p:txBody>
        </p:sp>
        <p:sp>
          <p:nvSpPr>
            <p:cNvPr id="22" name="Text Box 17"/>
            <p:cNvSpPr txBox="1">
              <a:spLocks noChangeArrowheads="1"/>
            </p:cNvSpPr>
            <p:nvPr/>
          </p:nvSpPr>
          <p:spPr bwMode="auto">
            <a:xfrm>
              <a:off x="457200" y="3886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1974</a:t>
              </a:r>
            </a:p>
          </p:txBody>
        </p:sp>
        <p:sp>
          <p:nvSpPr>
            <p:cNvPr id="23" name="Text Box 18"/>
            <p:cNvSpPr txBox="1">
              <a:spLocks noChangeArrowheads="1"/>
            </p:cNvSpPr>
            <p:nvPr/>
          </p:nvSpPr>
          <p:spPr bwMode="auto">
            <a:xfrm>
              <a:off x="1524000" y="3810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1998</a:t>
              </a:r>
            </a:p>
          </p:txBody>
        </p:sp>
        <p:sp>
          <p:nvSpPr>
            <p:cNvPr id="24" name="Text Box 19"/>
            <p:cNvSpPr txBox="1">
              <a:spLocks noChangeArrowheads="1"/>
            </p:cNvSpPr>
            <p:nvPr/>
          </p:nvSpPr>
          <p:spPr bwMode="auto">
            <a:xfrm>
              <a:off x="1295400" y="2971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25" name="Text Box 20"/>
            <p:cNvSpPr txBox="1">
              <a:spLocks noChangeArrowheads="1"/>
            </p:cNvSpPr>
            <p:nvPr/>
          </p:nvSpPr>
          <p:spPr bwMode="auto">
            <a:xfrm>
              <a:off x="1143000" y="4800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1993</a:t>
              </a:r>
            </a:p>
          </p:txBody>
        </p:sp>
        <p:sp>
          <p:nvSpPr>
            <p:cNvPr id="26" name="Text Box 21"/>
            <p:cNvSpPr txBox="1">
              <a:spLocks noChangeArrowheads="1"/>
            </p:cNvSpPr>
            <p:nvPr/>
          </p:nvSpPr>
          <p:spPr bwMode="auto">
            <a:xfrm>
              <a:off x="6705600" y="1752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2003</a:t>
              </a:r>
            </a:p>
          </p:txBody>
        </p:sp>
        <p:sp>
          <p:nvSpPr>
            <p:cNvPr id="27" name="Text Box 22"/>
            <p:cNvSpPr txBox="1">
              <a:spLocks noChangeArrowheads="1"/>
            </p:cNvSpPr>
            <p:nvPr/>
          </p:nvSpPr>
          <p:spPr bwMode="auto">
            <a:xfrm>
              <a:off x="5638800" y="17526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Times Cited</a:t>
              </a:r>
            </a:p>
          </p:txBody>
        </p:sp>
        <p:sp>
          <p:nvSpPr>
            <p:cNvPr id="28" name="Line 23"/>
            <p:cNvSpPr>
              <a:spLocks noChangeShapeType="1"/>
            </p:cNvSpPr>
            <p:nvPr/>
          </p:nvSpPr>
          <p:spPr bwMode="auto">
            <a:xfrm flipH="1" flipV="1">
              <a:off x="5205413" y="3090863"/>
              <a:ext cx="1347787" cy="1404937"/>
            </a:xfrm>
            <a:prstGeom prst="line">
              <a:avLst/>
            </a:prstGeom>
            <a:noFill/>
            <a:ln w="57150">
              <a:solidFill>
                <a:schemeClr val="tx1"/>
              </a:solidFill>
              <a:round/>
              <a:headEnd type="triangle" w="med" len="med"/>
              <a:tailEnd type="triangle" w="med" len="med"/>
            </a:ln>
          </p:spPr>
          <p:txBody>
            <a:bodyPr/>
            <a:lstStyle/>
            <a:p>
              <a:endParaRPr lang="en-US"/>
            </a:p>
          </p:txBody>
        </p:sp>
        <p:sp>
          <p:nvSpPr>
            <p:cNvPr id="29" name="Text Box 24"/>
            <p:cNvSpPr txBox="1">
              <a:spLocks noChangeArrowheads="1"/>
            </p:cNvSpPr>
            <p:nvPr/>
          </p:nvSpPr>
          <p:spPr bwMode="auto">
            <a:xfrm>
              <a:off x="5486400" y="3505200"/>
              <a:ext cx="762000" cy="53022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spcBef>
                  <a:spcPct val="50000"/>
                </a:spcBef>
              </a:pPr>
              <a:r>
                <a:rPr lang="en-US" sz="1400" i="1"/>
                <a:t>Related Records</a:t>
              </a:r>
            </a:p>
          </p:txBody>
        </p:sp>
        <p:sp>
          <p:nvSpPr>
            <p:cNvPr id="30" name="Text Box 25"/>
            <p:cNvSpPr txBox="1">
              <a:spLocks noChangeArrowheads="1"/>
            </p:cNvSpPr>
            <p:nvPr/>
          </p:nvSpPr>
          <p:spPr bwMode="auto">
            <a:xfrm>
              <a:off x="80772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1" name="Text Box 26"/>
            <p:cNvSpPr txBox="1">
              <a:spLocks noChangeArrowheads="1"/>
            </p:cNvSpPr>
            <p:nvPr/>
          </p:nvSpPr>
          <p:spPr bwMode="auto">
            <a:xfrm>
              <a:off x="7010400" y="4343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2" name="Text Box 27"/>
            <p:cNvSpPr txBox="1">
              <a:spLocks noChangeArrowheads="1"/>
            </p:cNvSpPr>
            <p:nvPr/>
          </p:nvSpPr>
          <p:spPr bwMode="auto">
            <a:xfrm>
              <a:off x="6248400" y="5227638"/>
              <a:ext cx="457200" cy="182562"/>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1999</a:t>
              </a:r>
            </a:p>
          </p:txBody>
        </p:sp>
        <p:sp>
          <p:nvSpPr>
            <p:cNvPr id="33" name="Text Box 28"/>
            <p:cNvSpPr txBox="1">
              <a:spLocks noChangeArrowheads="1"/>
            </p:cNvSpPr>
            <p:nvPr/>
          </p:nvSpPr>
          <p:spPr bwMode="auto">
            <a:xfrm>
              <a:off x="7924800" y="5410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2002</a:t>
              </a:r>
            </a:p>
          </p:txBody>
        </p:sp>
        <p:sp>
          <p:nvSpPr>
            <p:cNvPr id="34" name="Line 29"/>
            <p:cNvSpPr>
              <a:spLocks noChangeShapeType="1"/>
            </p:cNvSpPr>
            <p:nvPr/>
          </p:nvSpPr>
          <p:spPr bwMode="auto">
            <a:xfrm flipH="1" flipV="1">
              <a:off x="2286000" y="4800600"/>
              <a:ext cx="3581400" cy="304800"/>
            </a:xfrm>
            <a:prstGeom prst="line">
              <a:avLst/>
            </a:prstGeom>
            <a:noFill/>
            <a:ln w="28575">
              <a:solidFill>
                <a:schemeClr val="tx1"/>
              </a:solidFill>
              <a:prstDash val="sysDot"/>
              <a:round/>
              <a:headEnd/>
              <a:tailEnd type="triangle" w="med" len="med"/>
            </a:ln>
          </p:spPr>
          <p:txBody>
            <a:bodyPr/>
            <a:lstStyle/>
            <a:p>
              <a:endParaRPr lang="en-US"/>
            </a:p>
          </p:txBody>
        </p:sp>
        <p:sp>
          <p:nvSpPr>
            <p:cNvPr id="35" name="Line 30"/>
            <p:cNvSpPr>
              <a:spLocks noChangeShapeType="1"/>
            </p:cNvSpPr>
            <p:nvPr/>
          </p:nvSpPr>
          <p:spPr bwMode="auto">
            <a:xfrm flipH="1" flipV="1">
              <a:off x="2590800" y="4191000"/>
              <a:ext cx="3276600" cy="838200"/>
            </a:xfrm>
            <a:prstGeom prst="line">
              <a:avLst/>
            </a:prstGeom>
            <a:noFill/>
            <a:ln w="28575">
              <a:solidFill>
                <a:schemeClr val="tx1"/>
              </a:solidFill>
              <a:prstDash val="sysDot"/>
              <a:round/>
              <a:headEnd/>
              <a:tailEnd type="triangle" w="med" len="med"/>
            </a:ln>
          </p:spPr>
          <p:txBody>
            <a:bodyPr/>
            <a:lstStyle/>
            <a:p>
              <a:endParaRPr lang="en-US"/>
            </a:p>
          </p:txBody>
        </p:sp>
        <p:sp>
          <p:nvSpPr>
            <p:cNvPr id="36" name="Text Box 31"/>
            <p:cNvSpPr txBox="1">
              <a:spLocks noChangeArrowheads="1"/>
            </p:cNvSpPr>
            <p:nvPr/>
          </p:nvSpPr>
          <p:spPr bwMode="auto">
            <a:xfrm>
              <a:off x="6934200" y="5867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37" name="Text Box 33"/>
            <p:cNvSpPr txBox="1">
              <a:spLocks noChangeArrowheads="1"/>
            </p:cNvSpPr>
            <p:nvPr/>
          </p:nvSpPr>
          <p:spPr bwMode="auto">
            <a:xfrm>
              <a:off x="4191000" y="2438400"/>
              <a:ext cx="658812" cy="41349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dirty="0"/>
                <a:t>2000</a:t>
              </a:r>
            </a:p>
          </p:txBody>
        </p:sp>
        <p:sp>
          <p:nvSpPr>
            <p:cNvPr id="38" name="Text Box 35"/>
            <p:cNvSpPr txBox="1">
              <a:spLocks noChangeArrowheads="1"/>
            </p:cNvSpPr>
            <p:nvPr/>
          </p:nvSpPr>
          <p:spPr bwMode="auto">
            <a:xfrm>
              <a:off x="7772400" y="22558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2009</a:t>
              </a:r>
            </a:p>
          </p:txBody>
        </p:sp>
      </p:grpSp>
      <p:sp>
        <p:nvSpPr>
          <p:cNvPr id="39" name="Footer Placeholder 38"/>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629042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3"/>
          <p:cNvSpPr>
            <a:spLocks noChangeArrowheads="1"/>
          </p:cNvSpPr>
          <p:nvPr/>
        </p:nvSpPr>
        <p:spPr bwMode="auto">
          <a:xfrm>
            <a:off x="6096000" y="1358900"/>
            <a:ext cx="2438400" cy="3581400"/>
          </a:xfrm>
          <a:prstGeom prst="can">
            <a:avLst>
              <a:gd name="adj" fmla="val 36719"/>
            </a:avLst>
          </a:prstGeom>
          <a:gradFill rotWithShape="1">
            <a:gsLst>
              <a:gs pos="0">
                <a:schemeClr val="bg1"/>
              </a:gs>
              <a:gs pos="100000">
                <a:schemeClr val="accent1"/>
              </a:gs>
            </a:gsLst>
            <a:lin ang="5400000" scaled="1"/>
          </a:gradFill>
          <a:ln w="9525">
            <a:solidFill>
              <a:schemeClr val="accent2"/>
            </a:solidFill>
            <a:round/>
            <a:headEnd/>
            <a:tailEnd/>
          </a:ln>
        </p:spPr>
        <p:txBody>
          <a:bodyPr wrap="none" anchor="ctr"/>
          <a:lstStyle/>
          <a:p>
            <a:pPr>
              <a:spcBef>
                <a:spcPct val="50000"/>
              </a:spcBef>
            </a:pPr>
            <a:endParaRPr lang="ja-JP" altLang="en-US">
              <a:ea typeface="ＭＳ Ｐゴシック" charset="-128"/>
            </a:endParaRPr>
          </a:p>
        </p:txBody>
      </p:sp>
      <p:pic>
        <p:nvPicPr>
          <p:cNvPr id="176131" name="Picture 4" descr="2kzfopf1[1]"/>
          <p:cNvPicPr>
            <a:picLocks noChangeAspect="1" noChangeArrowheads="1"/>
          </p:cNvPicPr>
          <p:nvPr/>
        </p:nvPicPr>
        <p:blipFill>
          <a:blip r:embed="rId3" cstate="print"/>
          <a:srcRect/>
          <a:stretch>
            <a:fillRect/>
          </a:stretch>
        </p:blipFill>
        <p:spPr bwMode="auto">
          <a:xfrm>
            <a:off x="6172200" y="2273300"/>
            <a:ext cx="1492250" cy="1168400"/>
          </a:xfrm>
          <a:prstGeom prst="rect">
            <a:avLst/>
          </a:prstGeom>
          <a:noFill/>
          <a:ln w="9525">
            <a:noFill/>
            <a:miter lim="800000"/>
            <a:headEnd/>
            <a:tailEnd/>
          </a:ln>
        </p:spPr>
      </p:pic>
      <p:pic>
        <p:nvPicPr>
          <p:cNvPr id="176132" name="Picture 5" descr="ue_bnli_[1]"/>
          <p:cNvPicPr>
            <a:picLocks noChangeAspect="1" noChangeArrowheads="1"/>
          </p:cNvPicPr>
          <p:nvPr/>
        </p:nvPicPr>
        <p:blipFill>
          <a:blip r:embed="rId4" cstate="print"/>
          <a:srcRect/>
          <a:stretch>
            <a:fillRect/>
          </a:stretch>
        </p:blipFill>
        <p:spPr bwMode="auto">
          <a:xfrm>
            <a:off x="7239000" y="3111500"/>
            <a:ext cx="1282700" cy="1663700"/>
          </a:xfrm>
          <a:prstGeom prst="rect">
            <a:avLst/>
          </a:prstGeom>
          <a:noFill/>
          <a:ln w="9525">
            <a:noFill/>
            <a:miter lim="800000"/>
            <a:headEnd/>
            <a:tailEnd/>
          </a:ln>
        </p:spPr>
      </p:pic>
      <p:sp>
        <p:nvSpPr>
          <p:cNvPr id="176133" name="Line 6"/>
          <p:cNvSpPr>
            <a:spLocks noChangeShapeType="1"/>
          </p:cNvSpPr>
          <p:nvPr/>
        </p:nvSpPr>
        <p:spPr bwMode="auto">
          <a:xfrm flipH="1" flipV="1">
            <a:off x="7010400" y="3340100"/>
            <a:ext cx="304800" cy="381000"/>
          </a:xfrm>
          <a:prstGeom prst="line">
            <a:avLst/>
          </a:prstGeom>
          <a:noFill/>
          <a:ln w="28575">
            <a:solidFill>
              <a:schemeClr val="tx1"/>
            </a:solidFill>
            <a:round/>
            <a:headEnd/>
            <a:tailEnd type="arrow" w="med" len="med"/>
          </a:ln>
        </p:spPr>
        <p:txBody>
          <a:bodyPr/>
          <a:lstStyle/>
          <a:p>
            <a:endParaRPr lang="en-US" dirty="0"/>
          </a:p>
        </p:txBody>
      </p:sp>
      <p:sp>
        <p:nvSpPr>
          <p:cNvPr id="176134" name="Line 7"/>
          <p:cNvSpPr>
            <a:spLocks noChangeShapeType="1"/>
          </p:cNvSpPr>
          <p:nvPr/>
        </p:nvSpPr>
        <p:spPr bwMode="auto">
          <a:xfrm flipH="1" flipV="1">
            <a:off x="6858000" y="3416300"/>
            <a:ext cx="381000" cy="914400"/>
          </a:xfrm>
          <a:prstGeom prst="line">
            <a:avLst/>
          </a:prstGeom>
          <a:noFill/>
          <a:ln w="28575">
            <a:solidFill>
              <a:schemeClr val="tx1"/>
            </a:solidFill>
            <a:round/>
            <a:headEnd/>
            <a:tailEnd type="arrow" w="med" len="med"/>
          </a:ln>
        </p:spPr>
        <p:txBody>
          <a:bodyPr/>
          <a:lstStyle/>
          <a:p>
            <a:endParaRPr lang="en-US" dirty="0"/>
          </a:p>
        </p:txBody>
      </p:sp>
      <p:sp>
        <p:nvSpPr>
          <p:cNvPr id="176135" name="Line 8"/>
          <p:cNvSpPr>
            <a:spLocks noChangeShapeType="1"/>
          </p:cNvSpPr>
          <p:nvPr/>
        </p:nvSpPr>
        <p:spPr bwMode="auto">
          <a:xfrm rot="-295196" flipH="1" flipV="1">
            <a:off x="7200900" y="3225800"/>
            <a:ext cx="304800" cy="304800"/>
          </a:xfrm>
          <a:prstGeom prst="line">
            <a:avLst/>
          </a:prstGeom>
          <a:noFill/>
          <a:ln w="28575">
            <a:solidFill>
              <a:schemeClr val="tx1"/>
            </a:solidFill>
            <a:round/>
            <a:headEnd/>
            <a:tailEnd type="arrow" w="med" len="med"/>
          </a:ln>
        </p:spPr>
        <p:txBody>
          <a:bodyPr/>
          <a:lstStyle/>
          <a:p>
            <a:endParaRPr lang="en-US" dirty="0"/>
          </a:p>
        </p:txBody>
      </p:sp>
      <p:sp>
        <p:nvSpPr>
          <p:cNvPr id="591881" name="Text Box 9"/>
          <p:cNvSpPr txBox="1">
            <a:spLocks noChangeArrowheads="1"/>
          </p:cNvSpPr>
          <p:nvPr/>
        </p:nvSpPr>
        <p:spPr bwMode="auto">
          <a:xfrm>
            <a:off x="533400" y="5305425"/>
            <a:ext cx="3505200" cy="396875"/>
          </a:xfrm>
          <a:prstGeom prst="rect">
            <a:avLst/>
          </a:prstGeom>
          <a:noFill/>
          <a:ln w="9525">
            <a:noFill/>
            <a:miter lim="800000"/>
            <a:headEnd/>
            <a:tailEnd/>
          </a:ln>
        </p:spPr>
        <p:txBody>
          <a:bodyPr>
            <a:spAutoFit/>
          </a:bodyPr>
          <a:lstStyle/>
          <a:p>
            <a:pPr algn="ctr">
              <a:spcBef>
                <a:spcPct val="50000"/>
              </a:spcBef>
            </a:pPr>
            <a:r>
              <a:rPr lang="en-US" altLang="ja-JP" sz="2000" b="1" dirty="0">
                <a:solidFill>
                  <a:srgbClr val="A00000"/>
                </a:solidFill>
                <a:ea typeface="ＭＳ Ｐゴシック" charset="-128"/>
              </a:rPr>
              <a:t>Article-level data</a:t>
            </a:r>
          </a:p>
        </p:txBody>
      </p:sp>
      <p:sp>
        <p:nvSpPr>
          <p:cNvPr id="591882" name="AutoShape 10"/>
          <p:cNvSpPr>
            <a:spLocks noChangeArrowheads="1"/>
          </p:cNvSpPr>
          <p:nvPr/>
        </p:nvSpPr>
        <p:spPr bwMode="auto">
          <a:xfrm>
            <a:off x="4191000" y="2730500"/>
            <a:ext cx="17526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A00000"/>
          </a:solidFill>
          <a:ln w="9525">
            <a:noFill/>
            <a:miter lim="800000"/>
            <a:headEnd/>
            <a:tailEnd/>
          </a:ln>
        </p:spPr>
        <p:txBody>
          <a:bodyPr wrap="none" anchor="ctr"/>
          <a:lstStyle/>
          <a:p>
            <a:endParaRPr lang="en-US" dirty="0"/>
          </a:p>
        </p:txBody>
      </p:sp>
      <p:sp>
        <p:nvSpPr>
          <p:cNvPr id="176138" name="AutoShape 12"/>
          <p:cNvSpPr>
            <a:spLocks noChangeArrowheads="1"/>
          </p:cNvSpPr>
          <p:nvPr/>
        </p:nvSpPr>
        <p:spPr bwMode="auto">
          <a:xfrm>
            <a:off x="685800" y="901700"/>
            <a:ext cx="3276600" cy="4114800"/>
          </a:xfrm>
          <a:prstGeom prst="can">
            <a:avLst>
              <a:gd name="adj" fmla="val 31395"/>
            </a:avLst>
          </a:prstGeom>
          <a:gradFill rotWithShape="1">
            <a:gsLst>
              <a:gs pos="0">
                <a:schemeClr val="bg1">
                  <a:alpha val="70000"/>
                </a:schemeClr>
              </a:gs>
              <a:gs pos="100000">
                <a:schemeClr val="hlink"/>
              </a:gs>
            </a:gsLst>
            <a:lin ang="5400000" scaled="1"/>
          </a:gradFill>
          <a:ln w="9525">
            <a:solidFill>
              <a:schemeClr val="bg2"/>
            </a:solidFill>
            <a:round/>
            <a:headEnd/>
            <a:tailEnd/>
          </a:ln>
        </p:spPr>
        <p:txBody>
          <a:bodyPr wrap="none" anchor="ctr"/>
          <a:lstStyle/>
          <a:p>
            <a:pPr algn="ctr"/>
            <a:endParaRPr lang="ja-JP" altLang="en-US" sz="1800">
              <a:solidFill>
                <a:schemeClr val="accent1"/>
              </a:solidFill>
              <a:ea typeface="ＭＳ Ｐゴシック" charset="-128"/>
            </a:endParaRPr>
          </a:p>
        </p:txBody>
      </p:sp>
      <p:sp>
        <p:nvSpPr>
          <p:cNvPr id="176139" name="AutoShape 13"/>
          <p:cNvSpPr>
            <a:spLocks noChangeAspect="1" noChangeArrowheads="1"/>
          </p:cNvSpPr>
          <p:nvPr/>
        </p:nvSpPr>
        <p:spPr bwMode="auto">
          <a:xfrm>
            <a:off x="1905000" y="2120900"/>
            <a:ext cx="1965325" cy="2667000"/>
          </a:xfrm>
          <a:prstGeom prst="can">
            <a:avLst>
              <a:gd name="adj" fmla="val 33926"/>
            </a:avLst>
          </a:prstGeom>
          <a:gradFill rotWithShape="1">
            <a:gsLst>
              <a:gs pos="0">
                <a:schemeClr val="bg1"/>
              </a:gs>
              <a:gs pos="100000">
                <a:schemeClr val="hlink"/>
              </a:gs>
            </a:gsLst>
            <a:lin ang="5400000" scaled="1"/>
          </a:gradFill>
          <a:ln w="9525">
            <a:solidFill>
              <a:schemeClr val="bg2"/>
            </a:solidFill>
            <a:round/>
            <a:headEnd/>
            <a:tailEnd/>
          </a:ln>
        </p:spPr>
        <p:txBody>
          <a:bodyPr wrap="none" anchor="ctr"/>
          <a:lstStyle/>
          <a:p>
            <a:pPr algn="ctr"/>
            <a:endParaRPr lang="ja-JP" altLang="en-US" sz="1800">
              <a:solidFill>
                <a:schemeClr val="accent1"/>
              </a:solidFill>
              <a:ea typeface="ＭＳ Ｐゴシック" charset="-128"/>
            </a:endParaRPr>
          </a:p>
        </p:txBody>
      </p:sp>
      <p:sp>
        <p:nvSpPr>
          <p:cNvPr id="176140" name="Text Box 14"/>
          <p:cNvSpPr txBox="1">
            <a:spLocks noChangeArrowheads="1"/>
          </p:cNvSpPr>
          <p:nvPr/>
        </p:nvSpPr>
        <p:spPr bwMode="auto">
          <a:xfrm>
            <a:off x="2146300" y="2076450"/>
            <a:ext cx="1562100" cy="738188"/>
          </a:xfrm>
          <a:prstGeom prst="rect">
            <a:avLst/>
          </a:prstGeom>
          <a:noFill/>
          <a:ln w="9525">
            <a:noFill/>
            <a:miter lim="800000"/>
            <a:headEnd/>
            <a:tailEnd/>
          </a:ln>
        </p:spPr>
        <p:txBody>
          <a:bodyPr>
            <a:spAutoFit/>
          </a:bodyPr>
          <a:lstStyle/>
          <a:p>
            <a:pPr algn="ctr">
              <a:spcBef>
                <a:spcPct val="50000"/>
              </a:spcBef>
            </a:pPr>
            <a:r>
              <a:rPr lang="en-US" altLang="ja-JP" sz="1400" b="1" dirty="0">
                <a:solidFill>
                  <a:schemeClr val="hlink"/>
                </a:solidFill>
                <a:ea typeface="ＭＳ Ｐゴシック" charset="-128"/>
              </a:rPr>
              <a:t>Science Citation Index</a:t>
            </a:r>
            <a:br>
              <a:rPr lang="en-US" altLang="ja-JP" sz="1400" b="1" dirty="0">
                <a:solidFill>
                  <a:schemeClr val="hlink"/>
                </a:solidFill>
                <a:ea typeface="ＭＳ Ｐゴシック" charset="-128"/>
              </a:rPr>
            </a:br>
            <a:r>
              <a:rPr lang="en-US" altLang="ja-JP" sz="1400" b="1" dirty="0">
                <a:solidFill>
                  <a:schemeClr val="hlink"/>
                </a:solidFill>
                <a:ea typeface="ＭＳ Ｐゴシック" charset="-128"/>
              </a:rPr>
              <a:t>Expanded</a:t>
            </a:r>
          </a:p>
        </p:txBody>
      </p:sp>
      <p:sp>
        <p:nvSpPr>
          <p:cNvPr id="176141" name="AutoShape 15"/>
          <p:cNvSpPr>
            <a:spLocks noChangeAspect="1" noChangeArrowheads="1"/>
          </p:cNvSpPr>
          <p:nvPr/>
        </p:nvSpPr>
        <p:spPr bwMode="auto">
          <a:xfrm>
            <a:off x="762000" y="2730500"/>
            <a:ext cx="1965325" cy="2057400"/>
          </a:xfrm>
          <a:prstGeom prst="can">
            <a:avLst>
              <a:gd name="adj" fmla="val 26171"/>
            </a:avLst>
          </a:prstGeom>
          <a:gradFill rotWithShape="1">
            <a:gsLst>
              <a:gs pos="0">
                <a:schemeClr val="bg1"/>
              </a:gs>
              <a:gs pos="100000">
                <a:schemeClr val="hlink"/>
              </a:gs>
            </a:gsLst>
            <a:lin ang="5400000" scaled="1"/>
          </a:gradFill>
          <a:ln w="9525">
            <a:solidFill>
              <a:schemeClr val="bg2"/>
            </a:solidFill>
            <a:round/>
            <a:headEnd/>
            <a:tailEnd/>
          </a:ln>
        </p:spPr>
        <p:txBody>
          <a:bodyPr wrap="none" anchor="ctr"/>
          <a:lstStyle/>
          <a:p>
            <a:pPr algn="ctr"/>
            <a:endParaRPr lang="ja-JP" altLang="en-US" sz="1800">
              <a:solidFill>
                <a:schemeClr val="accent1"/>
              </a:solidFill>
              <a:ea typeface="ＭＳ Ｐゴシック" charset="-128"/>
            </a:endParaRPr>
          </a:p>
        </p:txBody>
      </p:sp>
      <p:grpSp>
        <p:nvGrpSpPr>
          <p:cNvPr id="2" name="Group 17"/>
          <p:cNvGrpSpPr>
            <a:grpSpLocks/>
          </p:cNvGrpSpPr>
          <p:nvPr/>
        </p:nvGrpSpPr>
        <p:grpSpPr bwMode="auto">
          <a:xfrm>
            <a:off x="1143000" y="3263900"/>
            <a:ext cx="2514600" cy="1524000"/>
            <a:chOff x="864" y="2352"/>
            <a:chExt cx="1584" cy="960"/>
          </a:xfrm>
        </p:grpSpPr>
        <p:grpSp>
          <p:nvGrpSpPr>
            <p:cNvPr id="3" name="Group 18"/>
            <p:cNvGrpSpPr>
              <a:grpSpLocks/>
            </p:cNvGrpSpPr>
            <p:nvPr/>
          </p:nvGrpSpPr>
          <p:grpSpPr bwMode="auto">
            <a:xfrm>
              <a:off x="864" y="2736"/>
              <a:ext cx="528" cy="576"/>
              <a:chOff x="672" y="2592"/>
              <a:chExt cx="528" cy="576"/>
            </a:xfrm>
          </p:grpSpPr>
          <p:sp>
            <p:nvSpPr>
              <p:cNvPr id="176188" name="AutoShape 19"/>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89" name="Line 20"/>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90" name="Line 21"/>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91" name="Line 22"/>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92" name="Line 23"/>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93" name="Line 24"/>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grpSp>
          <p:nvGrpSpPr>
            <p:cNvPr id="4" name="Group 25"/>
            <p:cNvGrpSpPr>
              <a:grpSpLocks/>
            </p:cNvGrpSpPr>
            <p:nvPr/>
          </p:nvGrpSpPr>
          <p:grpSpPr bwMode="auto">
            <a:xfrm>
              <a:off x="1536" y="2352"/>
              <a:ext cx="528" cy="576"/>
              <a:chOff x="672" y="2592"/>
              <a:chExt cx="528" cy="576"/>
            </a:xfrm>
          </p:grpSpPr>
          <p:sp>
            <p:nvSpPr>
              <p:cNvPr id="176182" name="AutoShape 26"/>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83" name="Line 27"/>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84" name="Line 28"/>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85" name="Line 29"/>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86" name="Line 30"/>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87" name="Line 31"/>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grpSp>
          <p:nvGrpSpPr>
            <p:cNvPr id="5" name="Group 32"/>
            <p:cNvGrpSpPr>
              <a:grpSpLocks/>
            </p:cNvGrpSpPr>
            <p:nvPr/>
          </p:nvGrpSpPr>
          <p:grpSpPr bwMode="auto">
            <a:xfrm>
              <a:off x="1632" y="2448"/>
              <a:ext cx="528" cy="576"/>
              <a:chOff x="672" y="2592"/>
              <a:chExt cx="528" cy="576"/>
            </a:xfrm>
          </p:grpSpPr>
          <p:sp>
            <p:nvSpPr>
              <p:cNvPr id="176176" name="AutoShape 33"/>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77" name="Line 34"/>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78" name="Line 35"/>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79" name="Line 36"/>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80" name="Line 37"/>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81" name="Line 38"/>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grpSp>
          <p:nvGrpSpPr>
            <p:cNvPr id="6" name="Group 39"/>
            <p:cNvGrpSpPr>
              <a:grpSpLocks/>
            </p:cNvGrpSpPr>
            <p:nvPr/>
          </p:nvGrpSpPr>
          <p:grpSpPr bwMode="auto">
            <a:xfrm>
              <a:off x="1728" y="2544"/>
              <a:ext cx="528" cy="576"/>
              <a:chOff x="672" y="2592"/>
              <a:chExt cx="528" cy="576"/>
            </a:xfrm>
          </p:grpSpPr>
          <p:sp>
            <p:nvSpPr>
              <p:cNvPr id="176170" name="AutoShape 40"/>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71" name="Line 41"/>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72" name="Line 42"/>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73" name="Line 43"/>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74" name="Line 44"/>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75" name="Line 45"/>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grpSp>
          <p:nvGrpSpPr>
            <p:cNvPr id="7" name="Group 46"/>
            <p:cNvGrpSpPr>
              <a:grpSpLocks/>
            </p:cNvGrpSpPr>
            <p:nvPr/>
          </p:nvGrpSpPr>
          <p:grpSpPr bwMode="auto">
            <a:xfrm>
              <a:off x="1824" y="2640"/>
              <a:ext cx="528" cy="576"/>
              <a:chOff x="672" y="2592"/>
              <a:chExt cx="528" cy="576"/>
            </a:xfrm>
          </p:grpSpPr>
          <p:sp>
            <p:nvSpPr>
              <p:cNvPr id="176164" name="AutoShape 47"/>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65" name="Line 48"/>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66" name="Line 49"/>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67" name="Line 50"/>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68" name="Line 51"/>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69" name="Line 52"/>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grpSp>
          <p:nvGrpSpPr>
            <p:cNvPr id="8" name="Group 53"/>
            <p:cNvGrpSpPr>
              <a:grpSpLocks/>
            </p:cNvGrpSpPr>
            <p:nvPr/>
          </p:nvGrpSpPr>
          <p:grpSpPr bwMode="auto">
            <a:xfrm>
              <a:off x="1920" y="2736"/>
              <a:ext cx="528" cy="576"/>
              <a:chOff x="672" y="2592"/>
              <a:chExt cx="528" cy="576"/>
            </a:xfrm>
          </p:grpSpPr>
          <p:sp>
            <p:nvSpPr>
              <p:cNvPr id="176158" name="AutoShape 54"/>
              <p:cNvSpPr>
                <a:spLocks noChangeArrowheads="1"/>
              </p:cNvSpPr>
              <p:nvPr/>
            </p:nvSpPr>
            <p:spPr bwMode="auto">
              <a:xfrm>
                <a:off x="672" y="2592"/>
                <a:ext cx="528" cy="576"/>
              </a:xfrm>
              <a:prstGeom prst="foldedCorner">
                <a:avLst>
                  <a:gd name="adj" fmla="val 12500"/>
                </a:avLst>
              </a:prstGeom>
              <a:solidFill>
                <a:schemeClr val="bg1"/>
              </a:solidFill>
              <a:ln w="9525">
                <a:solidFill>
                  <a:schemeClr val="folHlink"/>
                </a:solidFill>
                <a:round/>
                <a:headEnd/>
                <a:tailEnd/>
              </a:ln>
            </p:spPr>
            <p:txBody>
              <a:bodyPr wrap="none" anchor="ctr"/>
              <a:lstStyle/>
              <a:p>
                <a:pPr>
                  <a:spcBef>
                    <a:spcPct val="50000"/>
                  </a:spcBef>
                </a:pPr>
                <a:endParaRPr lang="ja-JP" altLang="en-US">
                  <a:ea typeface="ＭＳ Ｐゴシック" charset="-128"/>
                </a:endParaRPr>
              </a:p>
            </p:txBody>
          </p:sp>
          <p:sp>
            <p:nvSpPr>
              <p:cNvPr id="176159" name="Line 55"/>
              <p:cNvSpPr>
                <a:spLocks noChangeShapeType="1"/>
              </p:cNvSpPr>
              <p:nvPr/>
            </p:nvSpPr>
            <p:spPr bwMode="auto">
              <a:xfrm>
                <a:off x="720" y="2688"/>
                <a:ext cx="384" cy="0"/>
              </a:xfrm>
              <a:prstGeom prst="line">
                <a:avLst/>
              </a:prstGeom>
              <a:noFill/>
              <a:ln w="9525">
                <a:solidFill>
                  <a:schemeClr val="tx1"/>
                </a:solidFill>
                <a:round/>
                <a:headEnd/>
                <a:tailEnd/>
              </a:ln>
            </p:spPr>
            <p:txBody>
              <a:bodyPr/>
              <a:lstStyle/>
              <a:p>
                <a:endParaRPr lang="en-US" dirty="0"/>
              </a:p>
            </p:txBody>
          </p:sp>
          <p:sp>
            <p:nvSpPr>
              <p:cNvPr id="176160" name="Line 56"/>
              <p:cNvSpPr>
                <a:spLocks noChangeShapeType="1"/>
              </p:cNvSpPr>
              <p:nvPr/>
            </p:nvSpPr>
            <p:spPr bwMode="auto">
              <a:xfrm>
                <a:off x="720" y="2784"/>
                <a:ext cx="384" cy="0"/>
              </a:xfrm>
              <a:prstGeom prst="line">
                <a:avLst/>
              </a:prstGeom>
              <a:noFill/>
              <a:ln w="9525">
                <a:solidFill>
                  <a:schemeClr val="tx1"/>
                </a:solidFill>
                <a:round/>
                <a:headEnd/>
                <a:tailEnd/>
              </a:ln>
            </p:spPr>
            <p:txBody>
              <a:bodyPr/>
              <a:lstStyle/>
              <a:p>
                <a:endParaRPr lang="en-US" dirty="0"/>
              </a:p>
            </p:txBody>
          </p:sp>
          <p:sp>
            <p:nvSpPr>
              <p:cNvPr id="176161" name="Line 57"/>
              <p:cNvSpPr>
                <a:spLocks noChangeShapeType="1"/>
              </p:cNvSpPr>
              <p:nvPr/>
            </p:nvSpPr>
            <p:spPr bwMode="auto">
              <a:xfrm>
                <a:off x="720" y="2880"/>
                <a:ext cx="384" cy="0"/>
              </a:xfrm>
              <a:prstGeom prst="line">
                <a:avLst/>
              </a:prstGeom>
              <a:noFill/>
              <a:ln w="9525">
                <a:solidFill>
                  <a:schemeClr val="tx1"/>
                </a:solidFill>
                <a:round/>
                <a:headEnd/>
                <a:tailEnd/>
              </a:ln>
            </p:spPr>
            <p:txBody>
              <a:bodyPr/>
              <a:lstStyle/>
              <a:p>
                <a:endParaRPr lang="en-US" dirty="0"/>
              </a:p>
            </p:txBody>
          </p:sp>
          <p:sp>
            <p:nvSpPr>
              <p:cNvPr id="176162" name="Line 58"/>
              <p:cNvSpPr>
                <a:spLocks noChangeShapeType="1"/>
              </p:cNvSpPr>
              <p:nvPr/>
            </p:nvSpPr>
            <p:spPr bwMode="auto">
              <a:xfrm>
                <a:off x="720" y="2976"/>
                <a:ext cx="384" cy="0"/>
              </a:xfrm>
              <a:prstGeom prst="line">
                <a:avLst/>
              </a:prstGeom>
              <a:noFill/>
              <a:ln w="9525">
                <a:solidFill>
                  <a:schemeClr val="tx1"/>
                </a:solidFill>
                <a:round/>
                <a:headEnd/>
                <a:tailEnd/>
              </a:ln>
            </p:spPr>
            <p:txBody>
              <a:bodyPr/>
              <a:lstStyle/>
              <a:p>
                <a:endParaRPr lang="en-US" dirty="0"/>
              </a:p>
            </p:txBody>
          </p:sp>
          <p:sp>
            <p:nvSpPr>
              <p:cNvPr id="176163" name="Line 59"/>
              <p:cNvSpPr>
                <a:spLocks noChangeShapeType="1"/>
              </p:cNvSpPr>
              <p:nvPr/>
            </p:nvSpPr>
            <p:spPr bwMode="auto">
              <a:xfrm>
                <a:off x="720" y="3072"/>
                <a:ext cx="384" cy="0"/>
              </a:xfrm>
              <a:prstGeom prst="line">
                <a:avLst/>
              </a:prstGeom>
              <a:noFill/>
              <a:ln w="9525">
                <a:solidFill>
                  <a:schemeClr val="tx1"/>
                </a:solidFill>
                <a:round/>
                <a:headEnd/>
                <a:tailEnd/>
              </a:ln>
            </p:spPr>
            <p:txBody>
              <a:bodyPr/>
              <a:lstStyle/>
              <a:p>
                <a:endParaRPr lang="en-US" dirty="0"/>
              </a:p>
            </p:txBody>
          </p:sp>
        </p:grpSp>
        <p:sp>
          <p:nvSpPr>
            <p:cNvPr id="176153" name="Line 60"/>
            <p:cNvSpPr>
              <a:spLocks noChangeShapeType="1"/>
            </p:cNvSpPr>
            <p:nvPr/>
          </p:nvSpPr>
          <p:spPr bwMode="auto">
            <a:xfrm flipH="1">
              <a:off x="1104" y="2640"/>
              <a:ext cx="432" cy="144"/>
            </a:xfrm>
            <a:prstGeom prst="line">
              <a:avLst/>
            </a:prstGeom>
            <a:noFill/>
            <a:ln w="28575">
              <a:solidFill>
                <a:schemeClr val="tx2"/>
              </a:solidFill>
              <a:round/>
              <a:headEnd/>
              <a:tailEnd type="arrow" w="med" len="med"/>
            </a:ln>
          </p:spPr>
          <p:txBody>
            <a:bodyPr/>
            <a:lstStyle/>
            <a:p>
              <a:endParaRPr lang="en-US" dirty="0"/>
            </a:p>
          </p:txBody>
        </p:sp>
        <p:sp>
          <p:nvSpPr>
            <p:cNvPr id="176154" name="Line 61"/>
            <p:cNvSpPr>
              <a:spLocks noChangeShapeType="1"/>
            </p:cNvSpPr>
            <p:nvPr/>
          </p:nvSpPr>
          <p:spPr bwMode="auto">
            <a:xfrm flipH="1">
              <a:off x="1200" y="2736"/>
              <a:ext cx="432" cy="144"/>
            </a:xfrm>
            <a:prstGeom prst="line">
              <a:avLst/>
            </a:prstGeom>
            <a:noFill/>
            <a:ln w="28575">
              <a:solidFill>
                <a:schemeClr val="tx2"/>
              </a:solidFill>
              <a:round/>
              <a:headEnd/>
              <a:tailEnd type="arrow" w="med" len="med"/>
            </a:ln>
          </p:spPr>
          <p:txBody>
            <a:bodyPr/>
            <a:lstStyle/>
            <a:p>
              <a:endParaRPr lang="en-US" dirty="0"/>
            </a:p>
          </p:txBody>
        </p:sp>
        <p:sp>
          <p:nvSpPr>
            <p:cNvPr id="176155" name="Line 62"/>
            <p:cNvSpPr>
              <a:spLocks noChangeShapeType="1"/>
            </p:cNvSpPr>
            <p:nvPr/>
          </p:nvSpPr>
          <p:spPr bwMode="auto">
            <a:xfrm flipH="1">
              <a:off x="1296" y="2832"/>
              <a:ext cx="432" cy="144"/>
            </a:xfrm>
            <a:prstGeom prst="line">
              <a:avLst/>
            </a:prstGeom>
            <a:noFill/>
            <a:ln w="28575">
              <a:solidFill>
                <a:schemeClr val="tx2"/>
              </a:solidFill>
              <a:round/>
              <a:headEnd/>
              <a:tailEnd type="arrow" w="med" len="med"/>
            </a:ln>
          </p:spPr>
          <p:txBody>
            <a:bodyPr/>
            <a:lstStyle/>
            <a:p>
              <a:endParaRPr lang="en-US" dirty="0"/>
            </a:p>
          </p:txBody>
        </p:sp>
        <p:sp>
          <p:nvSpPr>
            <p:cNvPr id="176156" name="Line 63"/>
            <p:cNvSpPr>
              <a:spLocks noChangeShapeType="1"/>
            </p:cNvSpPr>
            <p:nvPr/>
          </p:nvSpPr>
          <p:spPr bwMode="auto">
            <a:xfrm flipH="1">
              <a:off x="1392" y="2928"/>
              <a:ext cx="432" cy="144"/>
            </a:xfrm>
            <a:prstGeom prst="line">
              <a:avLst/>
            </a:prstGeom>
            <a:noFill/>
            <a:ln w="28575">
              <a:solidFill>
                <a:schemeClr val="tx2"/>
              </a:solidFill>
              <a:round/>
              <a:headEnd/>
              <a:tailEnd type="arrow" w="med" len="med"/>
            </a:ln>
          </p:spPr>
          <p:txBody>
            <a:bodyPr/>
            <a:lstStyle/>
            <a:p>
              <a:endParaRPr lang="en-US" dirty="0"/>
            </a:p>
          </p:txBody>
        </p:sp>
        <p:sp>
          <p:nvSpPr>
            <p:cNvPr id="176157" name="Line 64"/>
            <p:cNvSpPr>
              <a:spLocks noChangeShapeType="1"/>
            </p:cNvSpPr>
            <p:nvPr/>
          </p:nvSpPr>
          <p:spPr bwMode="auto">
            <a:xfrm flipH="1">
              <a:off x="1488" y="3024"/>
              <a:ext cx="432" cy="144"/>
            </a:xfrm>
            <a:prstGeom prst="line">
              <a:avLst/>
            </a:prstGeom>
            <a:noFill/>
            <a:ln w="28575">
              <a:solidFill>
                <a:schemeClr val="tx2"/>
              </a:solidFill>
              <a:round/>
              <a:headEnd/>
              <a:tailEnd type="arrow" w="med" len="med"/>
            </a:ln>
          </p:spPr>
          <p:txBody>
            <a:bodyPr/>
            <a:lstStyle/>
            <a:p>
              <a:endParaRPr lang="en-US" dirty="0"/>
            </a:p>
          </p:txBody>
        </p:sp>
      </p:grpSp>
      <p:pic>
        <p:nvPicPr>
          <p:cNvPr id="176143" name="Picture 65"/>
          <p:cNvPicPr>
            <a:picLocks noChangeAspect="1" noChangeArrowheads="1"/>
          </p:cNvPicPr>
          <p:nvPr/>
        </p:nvPicPr>
        <p:blipFill>
          <a:blip r:embed="rId5" cstate="print"/>
          <a:srcRect/>
          <a:stretch>
            <a:fillRect/>
          </a:stretch>
        </p:blipFill>
        <p:spPr bwMode="auto">
          <a:xfrm>
            <a:off x="838200" y="1235075"/>
            <a:ext cx="3019425" cy="352425"/>
          </a:xfrm>
          <a:prstGeom prst="rect">
            <a:avLst/>
          </a:prstGeom>
          <a:noFill/>
          <a:ln w="9525">
            <a:noFill/>
            <a:miter lim="800000"/>
            <a:headEnd/>
            <a:tailEnd/>
          </a:ln>
        </p:spPr>
      </p:pic>
      <p:sp>
        <p:nvSpPr>
          <p:cNvPr id="591939" name="Text Box 67"/>
          <p:cNvSpPr txBox="1">
            <a:spLocks noChangeArrowheads="1"/>
          </p:cNvSpPr>
          <p:nvPr/>
        </p:nvSpPr>
        <p:spPr bwMode="auto">
          <a:xfrm>
            <a:off x="5410200" y="5060950"/>
            <a:ext cx="3505200" cy="1631950"/>
          </a:xfrm>
          <a:prstGeom prst="rect">
            <a:avLst/>
          </a:prstGeom>
          <a:noFill/>
          <a:ln w="9525">
            <a:noFill/>
            <a:miter lim="800000"/>
            <a:headEnd/>
            <a:tailEnd/>
          </a:ln>
        </p:spPr>
        <p:txBody>
          <a:bodyPr>
            <a:spAutoFit/>
          </a:bodyPr>
          <a:lstStyle/>
          <a:p>
            <a:pPr algn="ctr"/>
            <a:r>
              <a:rPr lang="en-US" altLang="ja-JP" sz="2000" b="1" dirty="0">
                <a:solidFill>
                  <a:srgbClr val="A00000"/>
                </a:solidFill>
                <a:ea typeface="ＭＳ Ｐゴシック" charset="-128"/>
              </a:rPr>
              <a:t>Journal-level data</a:t>
            </a:r>
          </a:p>
          <a:p>
            <a:pPr algn="ctr"/>
            <a:r>
              <a:rPr lang="en-GB" altLang="ja-JP" sz="2000" b="1" dirty="0">
                <a:solidFill>
                  <a:srgbClr val="A00000"/>
                </a:solidFill>
                <a:ea typeface="ＭＳ Ｐゴシック" charset="-128"/>
              </a:rPr>
              <a:t>Researcher-level data</a:t>
            </a:r>
          </a:p>
          <a:p>
            <a:pPr algn="ctr"/>
            <a:r>
              <a:rPr lang="en-GB" altLang="ja-JP" sz="2000" b="1" dirty="0">
                <a:solidFill>
                  <a:srgbClr val="A00000"/>
                </a:solidFill>
                <a:ea typeface="ＭＳ Ｐゴシック" charset="-128"/>
              </a:rPr>
              <a:t>Institution-level data</a:t>
            </a:r>
          </a:p>
          <a:p>
            <a:pPr algn="ctr"/>
            <a:r>
              <a:rPr lang="en-GB" altLang="ja-JP" sz="2000" b="1" dirty="0">
                <a:solidFill>
                  <a:srgbClr val="A00000"/>
                </a:solidFill>
                <a:ea typeface="ＭＳ Ｐゴシック" charset="-128"/>
              </a:rPr>
              <a:t>Country/region-level data</a:t>
            </a:r>
          </a:p>
          <a:p>
            <a:pPr algn="ctr"/>
            <a:r>
              <a:rPr lang="en-GB" altLang="ja-JP" sz="2000" b="1" dirty="0">
                <a:solidFill>
                  <a:srgbClr val="A00000"/>
                </a:solidFill>
                <a:ea typeface="ＭＳ Ｐゴシック" charset="-128"/>
              </a:rPr>
              <a:t>Field/discipline-level data</a:t>
            </a:r>
            <a:endParaRPr lang="en-US" altLang="ja-JP" sz="2000" b="1" dirty="0">
              <a:solidFill>
                <a:srgbClr val="A00000"/>
              </a:solidFill>
              <a:ea typeface="ＭＳ Ｐゴシック" charset="-128"/>
            </a:endParaRPr>
          </a:p>
        </p:txBody>
      </p:sp>
      <p:sp>
        <p:nvSpPr>
          <p:cNvPr id="176145" name="Text Box 16"/>
          <p:cNvSpPr txBox="1">
            <a:spLocks noChangeArrowheads="1"/>
          </p:cNvSpPr>
          <p:nvPr/>
        </p:nvSpPr>
        <p:spPr bwMode="auto">
          <a:xfrm>
            <a:off x="736600" y="2682875"/>
            <a:ext cx="1892300" cy="738188"/>
          </a:xfrm>
          <a:prstGeom prst="rect">
            <a:avLst/>
          </a:prstGeom>
          <a:noFill/>
          <a:ln w="9525">
            <a:noFill/>
            <a:miter lim="800000"/>
            <a:headEnd/>
            <a:tailEnd/>
          </a:ln>
        </p:spPr>
        <p:txBody>
          <a:bodyPr>
            <a:spAutoFit/>
          </a:bodyPr>
          <a:lstStyle/>
          <a:p>
            <a:pPr algn="ctr">
              <a:spcBef>
                <a:spcPct val="50000"/>
              </a:spcBef>
            </a:pPr>
            <a:r>
              <a:rPr lang="en-US" altLang="ja-JP" sz="1400" b="1" dirty="0">
                <a:solidFill>
                  <a:schemeClr val="hlink"/>
                </a:solidFill>
                <a:ea typeface="ＭＳ Ｐゴシック" charset="-128"/>
              </a:rPr>
              <a:t>Social Sciences and </a:t>
            </a:r>
            <a:r>
              <a:rPr lang="en-US" altLang="ja-JP" sz="1400" b="1" dirty="0" err="1">
                <a:solidFill>
                  <a:schemeClr val="hlink"/>
                </a:solidFill>
                <a:ea typeface="ＭＳ Ｐゴシック" charset="-128"/>
              </a:rPr>
              <a:t>Arts&amp;Humanities</a:t>
            </a:r>
            <a:r>
              <a:rPr lang="en-US" altLang="ja-JP" sz="1400" b="1" dirty="0">
                <a:solidFill>
                  <a:schemeClr val="hlink"/>
                </a:solidFill>
                <a:ea typeface="ＭＳ Ｐゴシック" charset="-128"/>
              </a:rPr>
              <a:t> Citation Index</a:t>
            </a:r>
          </a:p>
        </p:txBody>
      </p:sp>
      <p:sp>
        <p:nvSpPr>
          <p:cNvPr id="176146" name="TextBox 68"/>
          <p:cNvSpPr txBox="1">
            <a:spLocks noChangeArrowheads="1"/>
          </p:cNvSpPr>
          <p:nvPr/>
        </p:nvSpPr>
        <p:spPr bwMode="auto">
          <a:xfrm>
            <a:off x="6400800" y="1473200"/>
            <a:ext cx="1800225" cy="646113"/>
          </a:xfrm>
          <a:prstGeom prst="rect">
            <a:avLst/>
          </a:prstGeom>
          <a:noFill/>
          <a:ln w="9525">
            <a:noFill/>
            <a:miter lim="800000"/>
            <a:headEnd/>
            <a:tailEnd/>
          </a:ln>
        </p:spPr>
        <p:txBody>
          <a:bodyPr wrap="none">
            <a:spAutoFit/>
          </a:bodyPr>
          <a:lstStyle/>
          <a:p>
            <a:r>
              <a:rPr lang="en-GB" sz="3600" b="1">
                <a:solidFill>
                  <a:srgbClr val="0070C0"/>
                </a:solidFill>
              </a:rPr>
              <a:t>Metrics</a:t>
            </a:r>
            <a:endParaRPr lang="en-US" sz="3600" b="1">
              <a:solidFill>
                <a:srgbClr val="0070C0"/>
              </a:solidFill>
            </a:endParaRPr>
          </a:p>
        </p:txBody>
      </p:sp>
      <p:sp>
        <p:nvSpPr>
          <p:cNvPr id="9" name="Footer Placeholder 8"/>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3029328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91882"/>
                                        </p:tgtEl>
                                        <p:attrNameLst>
                                          <p:attrName>style.visibility</p:attrName>
                                        </p:attrNameLst>
                                      </p:cBhvr>
                                      <p:to>
                                        <p:strVal val="visible"/>
                                      </p:to>
                                    </p:set>
                                    <p:anim calcmode="lin" valueType="num">
                                      <p:cBhvr>
                                        <p:cTn id="7" dur="500" fill="hold"/>
                                        <p:tgtEl>
                                          <p:spTgt spid="591882"/>
                                        </p:tgtEl>
                                        <p:attrNameLst>
                                          <p:attrName>ppt_x</p:attrName>
                                        </p:attrNameLst>
                                      </p:cBhvr>
                                      <p:tavLst>
                                        <p:tav tm="0">
                                          <p:val>
                                            <p:strVal val="#ppt_x-#ppt_w/2"/>
                                          </p:val>
                                        </p:tav>
                                        <p:tav tm="100000">
                                          <p:val>
                                            <p:strVal val="#ppt_x"/>
                                          </p:val>
                                        </p:tav>
                                      </p:tavLst>
                                    </p:anim>
                                    <p:anim calcmode="lin" valueType="num">
                                      <p:cBhvr>
                                        <p:cTn id="8" dur="500" fill="hold"/>
                                        <p:tgtEl>
                                          <p:spTgt spid="591882"/>
                                        </p:tgtEl>
                                        <p:attrNameLst>
                                          <p:attrName>ppt_y</p:attrName>
                                        </p:attrNameLst>
                                      </p:cBhvr>
                                      <p:tavLst>
                                        <p:tav tm="0">
                                          <p:val>
                                            <p:strVal val="#ppt_y"/>
                                          </p:val>
                                        </p:tav>
                                        <p:tav tm="100000">
                                          <p:val>
                                            <p:strVal val="#ppt_y"/>
                                          </p:val>
                                        </p:tav>
                                      </p:tavLst>
                                    </p:anim>
                                    <p:anim calcmode="lin" valueType="num">
                                      <p:cBhvr>
                                        <p:cTn id="9" dur="500" fill="hold"/>
                                        <p:tgtEl>
                                          <p:spTgt spid="591882"/>
                                        </p:tgtEl>
                                        <p:attrNameLst>
                                          <p:attrName>ppt_w</p:attrName>
                                        </p:attrNameLst>
                                      </p:cBhvr>
                                      <p:tavLst>
                                        <p:tav tm="0">
                                          <p:val>
                                            <p:fltVal val="0"/>
                                          </p:val>
                                        </p:tav>
                                        <p:tav tm="100000">
                                          <p:val>
                                            <p:strVal val="#ppt_w"/>
                                          </p:val>
                                        </p:tav>
                                      </p:tavLst>
                                    </p:anim>
                                    <p:anim calcmode="lin" valueType="num">
                                      <p:cBhvr>
                                        <p:cTn id="10" dur="500" fill="hold"/>
                                        <p:tgtEl>
                                          <p:spTgt spid="59188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8" presetClass="entr" presetSubtype="12" fill="hold" grpId="0" nodeType="afterEffect">
                                  <p:stCondLst>
                                    <p:cond delay="0"/>
                                  </p:stCondLst>
                                  <p:iterate type="lt">
                                    <p:tmPct val="0"/>
                                  </p:iterate>
                                  <p:childTnLst>
                                    <p:set>
                                      <p:cBhvr>
                                        <p:cTn id="13" dur="1" fill="hold">
                                          <p:stCondLst>
                                            <p:cond delay="0"/>
                                          </p:stCondLst>
                                        </p:cTn>
                                        <p:tgtEl>
                                          <p:spTgt spid="591881"/>
                                        </p:tgtEl>
                                        <p:attrNameLst>
                                          <p:attrName>style.visibility</p:attrName>
                                        </p:attrNameLst>
                                      </p:cBhvr>
                                      <p:to>
                                        <p:strVal val="visible"/>
                                      </p:to>
                                    </p:set>
                                    <p:animEffect transition="in" filter="strips(downLeft)">
                                      <p:cBhvr>
                                        <p:cTn id="14" dur="500"/>
                                        <p:tgtEl>
                                          <p:spTgt spid="591881"/>
                                        </p:tgtEl>
                                      </p:cBhvr>
                                    </p:animEffect>
                                  </p:childTnLst>
                                </p:cTn>
                              </p:par>
                            </p:childTnLst>
                          </p:cTn>
                        </p:par>
                        <p:par>
                          <p:cTn id="15" fill="hold">
                            <p:stCondLst>
                              <p:cond delay="1000"/>
                            </p:stCondLst>
                            <p:childTnLst>
                              <p:par>
                                <p:cTn id="16" presetID="18" presetClass="entr" presetSubtype="12" fill="hold" grpId="0" nodeType="afterEffect">
                                  <p:stCondLst>
                                    <p:cond delay="0"/>
                                  </p:stCondLst>
                                  <p:iterate type="lt">
                                    <p:tmPct val="0"/>
                                  </p:iterate>
                                  <p:childTnLst>
                                    <p:set>
                                      <p:cBhvr>
                                        <p:cTn id="17" dur="1" fill="hold">
                                          <p:stCondLst>
                                            <p:cond delay="0"/>
                                          </p:stCondLst>
                                        </p:cTn>
                                        <p:tgtEl>
                                          <p:spTgt spid="591939"/>
                                        </p:tgtEl>
                                        <p:attrNameLst>
                                          <p:attrName>style.visibility</p:attrName>
                                        </p:attrNameLst>
                                      </p:cBhvr>
                                      <p:to>
                                        <p:strVal val="visible"/>
                                      </p:to>
                                    </p:set>
                                    <p:animEffect transition="in" filter="strips(downLeft)">
                                      <p:cBhvr>
                                        <p:cTn id="18" dur="500"/>
                                        <p:tgtEl>
                                          <p:spTgt spid="59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p:bldP spid="591882" grpId="0" animBg="1"/>
      <p:bldP spid="5919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Journal Citation Reports®</a:t>
            </a:r>
            <a:br>
              <a:rPr lang="en-US" dirty="0"/>
            </a:br>
            <a:endParaRPr lang="fa-IR" dirty="0"/>
          </a:p>
        </p:txBody>
      </p:sp>
      <p:sp>
        <p:nvSpPr>
          <p:cNvPr id="2" name="Content Placeholder 1"/>
          <p:cNvSpPr>
            <a:spLocks noGrp="1"/>
          </p:cNvSpPr>
          <p:nvPr>
            <p:ph idx="1"/>
          </p:nvPr>
        </p:nvSpPr>
        <p:spPr>
          <a:xfrm>
            <a:off x="380999" y="1719070"/>
            <a:ext cx="8079433" cy="4910329"/>
          </a:xfrm>
        </p:spPr>
        <p:txBody>
          <a:bodyPr>
            <a:normAutofit/>
          </a:bodyPr>
          <a:lstStyle/>
          <a:p>
            <a:pPr algn="just" rtl="0"/>
            <a:r>
              <a:rPr lang="en-US" b="1" dirty="0"/>
              <a:t>The Journal Citation Reports module within </a:t>
            </a:r>
            <a:r>
              <a:rPr lang="en-US" b="1" dirty="0" err="1"/>
              <a:t>InCites</a:t>
            </a:r>
            <a:r>
              <a:rPr lang="en-US" b="1" dirty="0"/>
              <a:t> allows you to evaluate and compare journals using citation data drawn from approximately 12,000 scholarly and technical journals and conference proceedings from more than 3,300 publishers in over 60 countries. Journal Citation Reports is the only source of citation data on journals, and includes virtually all specialties in the areas of science, technology, and social sciences</a:t>
            </a:r>
            <a:r>
              <a:rPr lang="en-US" b="1" dirty="0" smtClean="0"/>
              <a:t>.</a:t>
            </a:r>
          </a:p>
          <a:p>
            <a:pPr algn="just" rtl="0"/>
            <a:endParaRPr lang="en-US" b="1" dirty="0"/>
          </a:p>
          <a:p>
            <a:pPr algn="just" rtl="0"/>
            <a:r>
              <a:rPr lang="en-US" b="1" dirty="0"/>
              <a:t>JCR provides dynamic, interactive features supported by visualizations of JCR indicators that allow researchers and librarians, as well as publishers, to compare, evaluate and inform their decisions on published research in varying fields</a:t>
            </a:r>
            <a:r>
              <a:rPr lang="en-US" b="1" dirty="0" smtClean="0"/>
              <a:t>.</a:t>
            </a:r>
          </a:p>
          <a:p>
            <a:pPr algn="just" rtl="0"/>
            <a:endParaRPr lang="en-US" b="1" dirty="0"/>
          </a:p>
          <a:p>
            <a:pPr lvl="1" algn="just" rtl="0"/>
            <a:endParaRPr lang="fa-IR" b="1"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851679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7620000" cy="1143000"/>
          </a:xfrm>
        </p:spPr>
        <p:txBody>
          <a:bodyPr/>
          <a:lstStyle/>
          <a:p>
            <a:r>
              <a:rPr lang="en-US" sz="4000" dirty="0"/>
              <a:t>Key features in the Journal Citation Reports allow you to:</a:t>
            </a:r>
            <a:br>
              <a:rPr lang="en-US" sz="4000" dirty="0"/>
            </a:br>
            <a:endParaRPr lang="fa-IR" sz="4000" dirty="0"/>
          </a:p>
        </p:txBody>
      </p:sp>
      <p:sp>
        <p:nvSpPr>
          <p:cNvPr id="2" name="Content Placeholder 1"/>
          <p:cNvSpPr>
            <a:spLocks noGrp="1"/>
          </p:cNvSpPr>
          <p:nvPr>
            <p:ph idx="1"/>
          </p:nvPr>
        </p:nvSpPr>
        <p:spPr>
          <a:xfrm>
            <a:off x="467544" y="2204864"/>
            <a:ext cx="7620000" cy="4800600"/>
          </a:xfrm>
        </p:spPr>
        <p:txBody>
          <a:bodyPr>
            <a:noAutofit/>
          </a:bodyPr>
          <a:lstStyle/>
          <a:p>
            <a:pPr lvl="1" algn="l" rtl="0"/>
            <a:r>
              <a:rPr lang="en-US" sz="2400" b="1" dirty="0" smtClean="0"/>
              <a:t>Focus </a:t>
            </a:r>
            <a:r>
              <a:rPr lang="en-US" sz="2400" b="1" dirty="0"/>
              <a:t>on desired subject categories, enabling you to review journal titles and key performance indicators in the category;</a:t>
            </a:r>
          </a:p>
          <a:p>
            <a:pPr lvl="1" algn="l" rtl="0"/>
            <a:r>
              <a:rPr lang="en-US" sz="2400" b="1" dirty="0"/>
              <a:t>Compare multiple journals based on a chosen indicator;</a:t>
            </a:r>
          </a:p>
          <a:p>
            <a:pPr lvl="1" algn="l" rtl="0"/>
            <a:r>
              <a:rPr lang="en-US" sz="2400" b="1" dirty="0"/>
              <a:t>Evaluate the performance of journals in which you or your organization has published research;</a:t>
            </a:r>
          </a:p>
          <a:p>
            <a:pPr lvl="1" algn="l" rtl="0"/>
            <a:r>
              <a:rPr lang="en-US" sz="2400" b="1" dirty="0"/>
              <a:t>Recognize trending journals in key research categories;</a:t>
            </a:r>
          </a:p>
          <a:p>
            <a:pPr lvl="1" algn="l" rtl="0"/>
            <a:r>
              <a:rPr lang="en-US" sz="2400" b="1" dirty="0"/>
              <a:t>Identify the ideal journal in which to publish your forthcoming research;</a:t>
            </a:r>
          </a:p>
          <a:p>
            <a:endParaRPr lang="fa-IR" sz="2800" b="1" dirty="0"/>
          </a:p>
        </p:txBody>
      </p:sp>
      <p:sp>
        <p:nvSpPr>
          <p:cNvPr id="4" name="Footer Placeholder 3"/>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23889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zh-TW" sz="3200" smtClean="0"/>
              <a:t>Journal Information Provided by JCR</a:t>
            </a:r>
            <a:br>
              <a:rPr lang="en-US" altLang="zh-TW" sz="3200" smtClean="0"/>
            </a:br>
            <a:endParaRPr lang="en-US" altLang="zh-TW" sz="3200" smtClean="0"/>
          </a:p>
        </p:txBody>
      </p:sp>
      <p:sp>
        <p:nvSpPr>
          <p:cNvPr id="69635" name="Content Placeholder 2"/>
          <p:cNvSpPr>
            <a:spLocks noGrp="1"/>
          </p:cNvSpPr>
          <p:nvPr>
            <p:ph sz="half" idx="1"/>
          </p:nvPr>
        </p:nvSpPr>
        <p:spPr>
          <a:xfrm>
            <a:off x="393700" y="2133600"/>
            <a:ext cx="3944938" cy="3887788"/>
          </a:xfrm>
          <a:prstGeom prst="rect">
            <a:avLst/>
          </a:prstGeom>
        </p:spPr>
        <p:txBody>
          <a:bodyPr/>
          <a:lstStyle/>
          <a:p>
            <a:pPr algn="l" rtl="0"/>
            <a:r>
              <a:rPr lang="en-US" altLang="zh-TW" sz="2400" dirty="0" smtClean="0">
                <a:latin typeface="Garamond" pitchFamily="18" charset="0"/>
              </a:rPr>
              <a:t>Total Cites</a:t>
            </a:r>
          </a:p>
          <a:p>
            <a:pPr algn="l" rtl="0"/>
            <a:r>
              <a:rPr lang="en-US" altLang="zh-TW" sz="2400" dirty="0" smtClean="0">
                <a:latin typeface="Garamond" pitchFamily="18" charset="0"/>
              </a:rPr>
              <a:t>Impact Factor </a:t>
            </a:r>
          </a:p>
          <a:p>
            <a:pPr algn="l" rtl="0"/>
            <a:r>
              <a:rPr lang="en-US" altLang="zh-TW" sz="2400" dirty="0" smtClean="0">
                <a:latin typeface="Garamond" pitchFamily="18" charset="0"/>
              </a:rPr>
              <a:t>5-Year Impact Factor</a:t>
            </a:r>
          </a:p>
          <a:p>
            <a:pPr algn="l" rtl="0"/>
            <a:r>
              <a:rPr lang="en-US" altLang="zh-TW" sz="2400" dirty="0" smtClean="0">
                <a:latin typeface="Garamond" pitchFamily="18" charset="0"/>
              </a:rPr>
              <a:t>Immediacy Index</a:t>
            </a:r>
          </a:p>
          <a:p>
            <a:pPr algn="l" rtl="0"/>
            <a:r>
              <a:rPr lang="en-US" altLang="zh-TW" sz="2400" dirty="0" smtClean="0">
                <a:latin typeface="Garamond" pitchFamily="18" charset="0"/>
              </a:rPr>
              <a:t>Cited Half-Life</a:t>
            </a:r>
          </a:p>
          <a:p>
            <a:pPr algn="l" rtl="0"/>
            <a:r>
              <a:rPr lang="en-US" altLang="zh-TW" sz="2400" dirty="0" smtClean="0">
                <a:latin typeface="Garamond" pitchFamily="18" charset="0"/>
              </a:rPr>
              <a:t>Citing Half-Life</a:t>
            </a:r>
          </a:p>
          <a:p>
            <a:pPr algn="l" rtl="0"/>
            <a:r>
              <a:rPr lang="en-US" altLang="zh-TW" sz="2400" dirty="0" err="1" smtClean="0">
                <a:latin typeface="Garamond" pitchFamily="18" charset="0"/>
              </a:rPr>
              <a:t>Eigenfactor</a:t>
            </a:r>
            <a:r>
              <a:rPr lang="en-US" altLang="zh-TW" sz="2400" dirty="0" smtClean="0">
                <a:latin typeface="Garamond" pitchFamily="18" charset="0"/>
              </a:rPr>
              <a:t> Score</a:t>
            </a:r>
          </a:p>
          <a:p>
            <a:pPr algn="l" rtl="0"/>
            <a:r>
              <a:rPr lang="en-US" altLang="zh-TW" sz="2400" dirty="0" smtClean="0">
                <a:latin typeface="Garamond" pitchFamily="18" charset="0"/>
              </a:rPr>
              <a:t>Article Influence </a:t>
            </a:r>
          </a:p>
          <a:p>
            <a:pPr algn="l" rtl="0"/>
            <a:endParaRPr lang="en-US" altLang="zh-TW" sz="2400" dirty="0" smtClean="0"/>
          </a:p>
        </p:txBody>
      </p:sp>
      <p:sp>
        <p:nvSpPr>
          <p:cNvPr id="2" name="Footer Placeholder 1"/>
          <p:cNvSpPr>
            <a:spLocks noGrp="1"/>
          </p:cNvSpPr>
          <p:nvPr>
            <p:ph type="ftr" sz="quarter" idx="11"/>
          </p:nvPr>
        </p:nvSpPr>
        <p:spPr/>
        <p:txBody>
          <a:bodyPr/>
          <a:lstStyle/>
          <a:p>
            <a:r>
              <a:rPr lang="en-US" smtClean="0"/>
              <a:t>Mohammadi.M</a:t>
            </a:r>
            <a:endParaRPr lang="fa-IR"/>
          </a:p>
        </p:txBody>
      </p:sp>
    </p:spTree>
    <p:extLst>
      <p:ext uri="{BB962C8B-B14F-4D97-AF65-F5344CB8AC3E}">
        <p14:creationId xmlns:p14="http://schemas.microsoft.com/office/powerpoint/2010/main" val="2465493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TotalTime>
  <Words>2134</Words>
  <Application>Microsoft Office PowerPoint</Application>
  <PresentationFormat>On-screen Show (4:3)</PresentationFormat>
  <Paragraphs>264</Paragraphs>
  <Slides>41</Slides>
  <Notes>13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Citation analysis: Web of science, scopus</vt:lpstr>
      <vt:lpstr>Citation Analysis</vt:lpstr>
      <vt:lpstr>Citation Databases </vt:lpstr>
      <vt:lpstr>Web of Sciences</vt:lpstr>
      <vt:lpstr>Web of Science – What is a citation?</vt:lpstr>
      <vt:lpstr>PowerPoint Presentation</vt:lpstr>
      <vt:lpstr>Journal Citation Reports® </vt:lpstr>
      <vt:lpstr>Key features in the Journal Citation Reports allow you to: </vt:lpstr>
      <vt:lpstr>Journal Information Provided by JCR </vt:lpstr>
      <vt:lpstr>Below is only a simplified explanation of the metrics. For definitions and details, click the help in the JCR journal report pages</vt:lpstr>
      <vt:lpstr>PowerPoint Presentation</vt:lpstr>
      <vt:lpstr>Quartile Comparison (Q)  </vt:lpstr>
      <vt:lpstr>The following example surveys three journals categorized within Food Science &amp; Technology and quartile rankings for each of the available metrics. </vt:lpstr>
      <vt:lpstr>JOURNAL CITATION REPORT</vt:lpstr>
      <vt:lpstr>JOURNAL CITATION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Tools</vt:lpstr>
      <vt:lpstr>PowerPoint Presentation</vt:lpstr>
      <vt:lpstr>PowerPoint Presentation</vt:lpstr>
      <vt:lpstr>PowerPoint Presentation</vt:lpstr>
      <vt:lpstr>Scopus</vt:lpstr>
      <vt:lpstr>SCImago </vt:lpstr>
      <vt:lpstr>Scopus Metrics</vt:lpstr>
      <vt:lpstr>CiteScore </vt:lpstr>
      <vt:lpstr>SJR (SCImago Journal Rank) </vt:lpstr>
      <vt:lpstr>SNIP (Source Normalized Impact per Paper) </vt:lpstr>
      <vt:lpstr>Journal Rank</vt:lpstr>
      <vt:lpstr>PowerPoint Presentation</vt:lpstr>
      <vt:lpstr>Country Rank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Citation analysis: Web of science, scopus</dc:title>
  <dc:creator>mohammadi</dc:creator>
  <cp:lastModifiedBy>mohammadi</cp:lastModifiedBy>
  <cp:revision>4</cp:revision>
  <dcterms:created xsi:type="dcterms:W3CDTF">2017-02-17T23:11:23Z</dcterms:created>
  <dcterms:modified xsi:type="dcterms:W3CDTF">2018-01-04T14:38:34Z</dcterms:modified>
</cp:coreProperties>
</file>